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11" r:id="rId3"/>
    <p:sldId id="262" r:id="rId4"/>
    <p:sldId id="303" r:id="rId5"/>
    <p:sldId id="288" r:id="rId6"/>
    <p:sldId id="304" r:id="rId7"/>
    <p:sldId id="306" r:id="rId8"/>
    <p:sldId id="290" r:id="rId9"/>
    <p:sldId id="292" r:id="rId10"/>
    <p:sldId id="294" r:id="rId11"/>
    <p:sldId id="295" r:id="rId12"/>
    <p:sldId id="297" r:id="rId13"/>
    <p:sldId id="299" r:id="rId14"/>
    <p:sldId id="305"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6B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69" autoAdjust="0"/>
  </p:normalViewPr>
  <p:slideViewPr>
    <p:cSldViewPr>
      <p:cViewPr varScale="1">
        <p:scale>
          <a:sx n="96" d="100"/>
          <a:sy n="96" d="100"/>
        </p:scale>
        <p:origin x="732" y="96"/>
      </p:cViewPr>
      <p:guideLst>
        <p:guide orient="horz" pos="2160"/>
        <p:guide pos="2880"/>
      </p:guideLst>
    </p:cSldViewPr>
  </p:slideViewPr>
  <p:outlineViewPr>
    <p:cViewPr>
      <p:scale>
        <a:sx n="33" d="100"/>
        <a:sy n="33" d="100"/>
      </p:scale>
      <p:origin x="0" y="-2285"/>
    </p:cViewPr>
  </p:outlineViewPr>
  <p:notesTextViewPr>
    <p:cViewPr>
      <p:scale>
        <a:sx n="1" d="1"/>
        <a:sy n="1" d="1"/>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F384D5-B526-FD77-9911-78A1CCFBDCB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1C30A759-F718-B6FE-30C1-13DA76D9267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A5F2FC5B-3AF3-4310-AED3-2A4EDCB3F08A}" type="datetimeFigureOut">
              <a:rPr lang="en-US"/>
              <a:pPr>
                <a:defRPr/>
              </a:pPr>
              <a:t>4/10/2025</a:t>
            </a:fld>
            <a:endParaRPr lang="en-US"/>
          </a:p>
        </p:txBody>
      </p:sp>
      <p:sp>
        <p:nvSpPr>
          <p:cNvPr id="4" name="Slide Image Placeholder 3">
            <a:extLst>
              <a:ext uri="{FF2B5EF4-FFF2-40B4-BE49-F238E27FC236}">
                <a16:creationId xmlns:a16="http://schemas.microsoft.com/office/drawing/2014/main" id="{5A44DFE9-94A5-BA8F-1294-734892BB7DC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DAD243F-20C5-C92A-0308-51AE6917BE1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49B8139-2BB7-E497-FADD-E68255616BE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766AAA6-33F2-96BA-E0E1-C752964369B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9F3188B-79A8-4C69-8113-983B464C75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ACA23F-9778-422F-AF71-B2DA57F5D10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0583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6B590DD-1181-19C1-6A4A-1579AB871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1713CCB-10C1-7502-F4FE-0F0C68D848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5325A6EC-3C91-44B0-F361-F9F8DA3D1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1928D2-155F-4933-8803-7C658A2C27DD}" type="slidenum">
              <a:rPr lang="en-US" altLang="en-US"/>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E52880E-28F2-2633-CD08-38196C46D2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E72686E-4A89-5439-F998-88758D73AB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9099D6FF-F814-0FEE-C41F-4E37FDA93C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C7C29-13F1-4AE0-AF23-F755F2555140}"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FB1520-B0A1-535C-ADD8-A6E6A0B20DEC}"/>
              </a:ext>
            </a:extLst>
          </p:cNvPr>
          <p:cNvSpPr>
            <a:spLocks noGrp="1"/>
          </p:cNvSpPr>
          <p:nvPr>
            <p:ph type="dt" sz="half" idx="10"/>
          </p:nvPr>
        </p:nvSpPr>
        <p:spPr/>
        <p:txBody>
          <a:bodyPr/>
          <a:lstStyle>
            <a:lvl1pPr>
              <a:defRPr/>
            </a:lvl1pPr>
          </a:lstStyle>
          <a:p>
            <a:pPr>
              <a:defRPr/>
            </a:pPr>
            <a:fld id="{D392FDE7-181D-4EC6-9060-A93B90A0D46F}" type="datetime1">
              <a:rPr lang="en-US"/>
              <a:pPr>
                <a:defRPr/>
              </a:pPr>
              <a:t>4/10/2025</a:t>
            </a:fld>
            <a:endParaRPr lang="en-US"/>
          </a:p>
        </p:txBody>
      </p:sp>
      <p:sp>
        <p:nvSpPr>
          <p:cNvPr id="5" name="Footer Placeholder 4">
            <a:extLst>
              <a:ext uri="{FF2B5EF4-FFF2-40B4-BE49-F238E27FC236}">
                <a16:creationId xmlns:a16="http://schemas.microsoft.com/office/drawing/2014/main" id="{563D5A73-0DCF-2474-0D35-31592D6CED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F66DF6-C802-F5FB-30F1-2CB64CEFF280}"/>
              </a:ext>
            </a:extLst>
          </p:cNvPr>
          <p:cNvSpPr>
            <a:spLocks noGrp="1"/>
          </p:cNvSpPr>
          <p:nvPr>
            <p:ph type="sldNum" sz="quarter" idx="12"/>
          </p:nvPr>
        </p:nvSpPr>
        <p:spPr/>
        <p:txBody>
          <a:bodyPr/>
          <a:lstStyle>
            <a:lvl1pPr>
              <a:defRPr/>
            </a:lvl1pPr>
          </a:lstStyle>
          <a:p>
            <a:pPr>
              <a:defRPr/>
            </a:pPr>
            <a:fld id="{6DACF590-C743-4247-945C-9D70C85BA680}" type="slidenum">
              <a:rPr lang="en-US" altLang="en-US"/>
              <a:pPr>
                <a:defRPr/>
              </a:pPr>
              <a:t>‹#›</a:t>
            </a:fld>
            <a:endParaRPr lang="en-US" altLang="en-US"/>
          </a:p>
        </p:txBody>
      </p:sp>
    </p:spTree>
    <p:extLst>
      <p:ext uri="{BB962C8B-B14F-4D97-AF65-F5344CB8AC3E}">
        <p14:creationId xmlns:p14="http://schemas.microsoft.com/office/powerpoint/2010/main" val="408766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D5085-8BE9-B592-A5ED-6A5FEA2C0D76}"/>
              </a:ext>
            </a:extLst>
          </p:cNvPr>
          <p:cNvSpPr>
            <a:spLocks noGrp="1"/>
          </p:cNvSpPr>
          <p:nvPr>
            <p:ph type="dt" sz="half" idx="10"/>
          </p:nvPr>
        </p:nvSpPr>
        <p:spPr/>
        <p:txBody>
          <a:bodyPr/>
          <a:lstStyle>
            <a:lvl1pPr>
              <a:defRPr/>
            </a:lvl1pPr>
          </a:lstStyle>
          <a:p>
            <a:pPr>
              <a:defRPr/>
            </a:pPr>
            <a:fld id="{2E1E9968-F30A-4AAD-8A17-8019057960B0}" type="datetime1">
              <a:rPr lang="en-US"/>
              <a:pPr>
                <a:defRPr/>
              </a:pPr>
              <a:t>4/10/2025</a:t>
            </a:fld>
            <a:endParaRPr lang="en-US"/>
          </a:p>
        </p:txBody>
      </p:sp>
      <p:sp>
        <p:nvSpPr>
          <p:cNvPr id="5" name="Footer Placeholder 4">
            <a:extLst>
              <a:ext uri="{FF2B5EF4-FFF2-40B4-BE49-F238E27FC236}">
                <a16:creationId xmlns:a16="http://schemas.microsoft.com/office/drawing/2014/main" id="{A9E1729A-484B-086A-9D3F-796942EAE5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58C10D-70B0-AE05-4937-6461BC9EFC3D}"/>
              </a:ext>
            </a:extLst>
          </p:cNvPr>
          <p:cNvSpPr>
            <a:spLocks noGrp="1"/>
          </p:cNvSpPr>
          <p:nvPr>
            <p:ph type="sldNum" sz="quarter" idx="12"/>
          </p:nvPr>
        </p:nvSpPr>
        <p:spPr/>
        <p:txBody>
          <a:bodyPr/>
          <a:lstStyle>
            <a:lvl1pPr>
              <a:defRPr/>
            </a:lvl1pPr>
          </a:lstStyle>
          <a:p>
            <a:pPr>
              <a:defRPr/>
            </a:pPr>
            <a:fld id="{16F88EA6-3E86-4072-AF07-95EA0F275576}" type="slidenum">
              <a:rPr lang="en-US" altLang="en-US"/>
              <a:pPr>
                <a:defRPr/>
              </a:pPr>
              <a:t>‹#›</a:t>
            </a:fld>
            <a:endParaRPr lang="en-US" altLang="en-US"/>
          </a:p>
        </p:txBody>
      </p:sp>
    </p:spTree>
    <p:extLst>
      <p:ext uri="{BB962C8B-B14F-4D97-AF65-F5344CB8AC3E}">
        <p14:creationId xmlns:p14="http://schemas.microsoft.com/office/powerpoint/2010/main" val="141402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453B6-EC73-C8EA-9D08-1A15F00027A8}"/>
              </a:ext>
            </a:extLst>
          </p:cNvPr>
          <p:cNvSpPr>
            <a:spLocks noGrp="1"/>
          </p:cNvSpPr>
          <p:nvPr>
            <p:ph type="dt" sz="half" idx="10"/>
          </p:nvPr>
        </p:nvSpPr>
        <p:spPr/>
        <p:txBody>
          <a:bodyPr/>
          <a:lstStyle>
            <a:lvl1pPr>
              <a:defRPr/>
            </a:lvl1pPr>
          </a:lstStyle>
          <a:p>
            <a:pPr>
              <a:defRPr/>
            </a:pPr>
            <a:fld id="{37A77999-45E1-4892-8202-8D02A3A27792}" type="datetime1">
              <a:rPr lang="en-US"/>
              <a:pPr>
                <a:defRPr/>
              </a:pPr>
              <a:t>4/10/2025</a:t>
            </a:fld>
            <a:endParaRPr lang="en-US"/>
          </a:p>
        </p:txBody>
      </p:sp>
      <p:sp>
        <p:nvSpPr>
          <p:cNvPr id="5" name="Footer Placeholder 4">
            <a:extLst>
              <a:ext uri="{FF2B5EF4-FFF2-40B4-BE49-F238E27FC236}">
                <a16:creationId xmlns:a16="http://schemas.microsoft.com/office/drawing/2014/main" id="{3ECF08B8-F78C-BB86-9173-42EF2E0E62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57C4E9-56F4-6052-632A-4B2693EEBF41}"/>
              </a:ext>
            </a:extLst>
          </p:cNvPr>
          <p:cNvSpPr>
            <a:spLocks noGrp="1"/>
          </p:cNvSpPr>
          <p:nvPr>
            <p:ph type="sldNum" sz="quarter" idx="12"/>
          </p:nvPr>
        </p:nvSpPr>
        <p:spPr/>
        <p:txBody>
          <a:bodyPr/>
          <a:lstStyle>
            <a:lvl1pPr>
              <a:defRPr/>
            </a:lvl1pPr>
          </a:lstStyle>
          <a:p>
            <a:pPr>
              <a:defRPr/>
            </a:pPr>
            <a:fld id="{3599091C-19C0-4A36-97C8-413331AE44A7}" type="slidenum">
              <a:rPr lang="en-US" altLang="en-US"/>
              <a:pPr>
                <a:defRPr/>
              </a:pPr>
              <a:t>‹#›</a:t>
            </a:fld>
            <a:endParaRPr lang="en-US" altLang="en-US"/>
          </a:p>
        </p:txBody>
      </p:sp>
    </p:spTree>
    <p:extLst>
      <p:ext uri="{BB962C8B-B14F-4D97-AF65-F5344CB8AC3E}">
        <p14:creationId xmlns:p14="http://schemas.microsoft.com/office/powerpoint/2010/main" val="38608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DD9BA45-65FE-F969-7787-08F592733CA4}"/>
              </a:ext>
            </a:extLst>
          </p:cNvPr>
          <p:cNvSpPr>
            <a:spLocks noGrp="1"/>
          </p:cNvSpPr>
          <p:nvPr>
            <p:ph type="dt" sz="half" idx="10"/>
          </p:nvPr>
        </p:nvSpPr>
        <p:spPr/>
        <p:txBody>
          <a:bodyPr/>
          <a:lstStyle>
            <a:lvl1pPr>
              <a:defRPr/>
            </a:lvl1pPr>
          </a:lstStyle>
          <a:p>
            <a:pPr>
              <a:defRPr/>
            </a:pPr>
            <a:fld id="{20309296-1576-4183-95FC-A5C4FFD14ED9}" type="datetime1">
              <a:rPr lang="en-US"/>
              <a:pPr>
                <a:defRPr/>
              </a:pPr>
              <a:t>4/10/2025</a:t>
            </a:fld>
            <a:endParaRPr lang="en-US"/>
          </a:p>
        </p:txBody>
      </p:sp>
      <p:sp>
        <p:nvSpPr>
          <p:cNvPr id="5" name="Footer Placeholder 4">
            <a:extLst>
              <a:ext uri="{FF2B5EF4-FFF2-40B4-BE49-F238E27FC236}">
                <a16:creationId xmlns:a16="http://schemas.microsoft.com/office/drawing/2014/main" id="{7AF0EA46-519D-40E5-7090-39B99AF294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9ED1E8-B720-15AA-ED59-8347596F9071}"/>
              </a:ext>
            </a:extLst>
          </p:cNvPr>
          <p:cNvSpPr>
            <a:spLocks noGrp="1"/>
          </p:cNvSpPr>
          <p:nvPr>
            <p:ph type="sldNum" sz="quarter" idx="12"/>
          </p:nvPr>
        </p:nvSpPr>
        <p:spPr/>
        <p:txBody>
          <a:bodyPr/>
          <a:lstStyle>
            <a:lvl1pPr>
              <a:defRPr/>
            </a:lvl1pPr>
          </a:lstStyle>
          <a:p>
            <a:pPr>
              <a:defRPr/>
            </a:pPr>
            <a:fld id="{49F77A7C-4C62-4360-AC26-5FA2D96440D4}" type="slidenum">
              <a:rPr lang="en-US" altLang="en-US"/>
              <a:pPr>
                <a:defRPr/>
              </a:pPr>
              <a:t>‹#›</a:t>
            </a:fld>
            <a:endParaRPr lang="en-US" altLang="en-US"/>
          </a:p>
        </p:txBody>
      </p:sp>
    </p:spTree>
    <p:extLst>
      <p:ext uri="{BB962C8B-B14F-4D97-AF65-F5344CB8AC3E}">
        <p14:creationId xmlns:p14="http://schemas.microsoft.com/office/powerpoint/2010/main" val="3438646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CAB86-B95E-64FA-F403-D1A402DA7300}"/>
              </a:ext>
            </a:extLst>
          </p:cNvPr>
          <p:cNvSpPr>
            <a:spLocks noGrp="1"/>
          </p:cNvSpPr>
          <p:nvPr>
            <p:ph type="dt" sz="half" idx="10"/>
          </p:nvPr>
        </p:nvSpPr>
        <p:spPr/>
        <p:txBody>
          <a:bodyPr/>
          <a:lstStyle>
            <a:lvl1pPr>
              <a:defRPr/>
            </a:lvl1pPr>
          </a:lstStyle>
          <a:p>
            <a:pPr>
              <a:defRPr/>
            </a:pPr>
            <a:fld id="{39054682-B003-40D4-962B-5389DBFE874F}" type="datetime1">
              <a:rPr lang="en-US"/>
              <a:pPr>
                <a:defRPr/>
              </a:pPr>
              <a:t>4/10/2025</a:t>
            </a:fld>
            <a:endParaRPr lang="en-US"/>
          </a:p>
        </p:txBody>
      </p:sp>
      <p:sp>
        <p:nvSpPr>
          <p:cNvPr id="5" name="Footer Placeholder 4">
            <a:extLst>
              <a:ext uri="{FF2B5EF4-FFF2-40B4-BE49-F238E27FC236}">
                <a16:creationId xmlns:a16="http://schemas.microsoft.com/office/drawing/2014/main" id="{C31F0A9E-B467-0352-CF9F-B440D01523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A88DA6-F531-2825-E4D3-C8EE1710C55C}"/>
              </a:ext>
            </a:extLst>
          </p:cNvPr>
          <p:cNvSpPr>
            <a:spLocks noGrp="1"/>
          </p:cNvSpPr>
          <p:nvPr>
            <p:ph type="sldNum" sz="quarter" idx="12"/>
          </p:nvPr>
        </p:nvSpPr>
        <p:spPr/>
        <p:txBody>
          <a:bodyPr/>
          <a:lstStyle>
            <a:lvl1pPr>
              <a:defRPr/>
            </a:lvl1pPr>
          </a:lstStyle>
          <a:p>
            <a:pPr>
              <a:defRPr/>
            </a:pPr>
            <a:fld id="{3E6058E8-3E53-4D86-81CC-2565C470DBB6}" type="slidenum">
              <a:rPr lang="en-US" altLang="en-US"/>
              <a:pPr>
                <a:defRPr/>
              </a:pPr>
              <a:t>‹#›</a:t>
            </a:fld>
            <a:endParaRPr lang="en-US" altLang="en-US"/>
          </a:p>
        </p:txBody>
      </p:sp>
    </p:spTree>
    <p:extLst>
      <p:ext uri="{BB962C8B-B14F-4D97-AF65-F5344CB8AC3E}">
        <p14:creationId xmlns:p14="http://schemas.microsoft.com/office/powerpoint/2010/main" val="23386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2E29D-7256-8C10-0AD6-7D257F3C0C14}"/>
              </a:ext>
            </a:extLst>
          </p:cNvPr>
          <p:cNvSpPr>
            <a:spLocks noGrp="1"/>
          </p:cNvSpPr>
          <p:nvPr>
            <p:ph type="dt" sz="half" idx="10"/>
          </p:nvPr>
        </p:nvSpPr>
        <p:spPr/>
        <p:txBody>
          <a:bodyPr/>
          <a:lstStyle>
            <a:lvl1pPr>
              <a:defRPr/>
            </a:lvl1pPr>
          </a:lstStyle>
          <a:p>
            <a:pPr>
              <a:defRPr/>
            </a:pPr>
            <a:fld id="{D59B95FD-4D93-4B81-A62B-457ED40D489D}" type="datetime1">
              <a:rPr lang="en-US"/>
              <a:pPr>
                <a:defRPr/>
              </a:pPr>
              <a:t>4/10/2025</a:t>
            </a:fld>
            <a:endParaRPr lang="en-US"/>
          </a:p>
        </p:txBody>
      </p:sp>
      <p:sp>
        <p:nvSpPr>
          <p:cNvPr id="5" name="Footer Placeholder 4">
            <a:extLst>
              <a:ext uri="{FF2B5EF4-FFF2-40B4-BE49-F238E27FC236}">
                <a16:creationId xmlns:a16="http://schemas.microsoft.com/office/drawing/2014/main" id="{9D11C9F6-9F4D-3C20-1849-29ED28E7F2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E65105-BCBC-2FBD-4E19-924A132893D0}"/>
              </a:ext>
            </a:extLst>
          </p:cNvPr>
          <p:cNvSpPr>
            <a:spLocks noGrp="1"/>
          </p:cNvSpPr>
          <p:nvPr>
            <p:ph type="sldNum" sz="quarter" idx="12"/>
          </p:nvPr>
        </p:nvSpPr>
        <p:spPr/>
        <p:txBody>
          <a:bodyPr/>
          <a:lstStyle>
            <a:lvl1pPr>
              <a:defRPr/>
            </a:lvl1pPr>
          </a:lstStyle>
          <a:p>
            <a:pPr>
              <a:defRPr/>
            </a:pPr>
            <a:fld id="{CE38E27C-5ACD-421F-B64B-403C43BA9C65}" type="slidenum">
              <a:rPr lang="en-US" altLang="en-US"/>
              <a:pPr>
                <a:defRPr/>
              </a:pPr>
              <a:t>‹#›</a:t>
            </a:fld>
            <a:endParaRPr lang="en-US" altLang="en-US"/>
          </a:p>
        </p:txBody>
      </p:sp>
    </p:spTree>
    <p:extLst>
      <p:ext uri="{BB962C8B-B14F-4D97-AF65-F5344CB8AC3E}">
        <p14:creationId xmlns:p14="http://schemas.microsoft.com/office/powerpoint/2010/main" val="52257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291564-0970-657C-4708-E1E6574D4674}"/>
              </a:ext>
            </a:extLst>
          </p:cNvPr>
          <p:cNvSpPr>
            <a:spLocks noGrp="1"/>
          </p:cNvSpPr>
          <p:nvPr>
            <p:ph type="dt" sz="half" idx="10"/>
          </p:nvPr>
        </p:nvSpPr>
        <p:spPr/>
        <p:txBody>
          <a:bodyPr/>
          <a:lstStyle>
            <a:lvl1pPr>
              <a:defRPr/>
            </a:lvl1pPr>
          </a:lstStyle>
          <a:p>
            <a:pPr>
              <a:defRPr/>
            </a:pPr>
            <a:fld id="{D709E20E-43AD-44DB-A355-6439D12AD878}" type="datetime1">
              <a:rPr lang="en-US"/>
              <a:pPr>
                <a:defRPr/>
              </a:pPr>
              <a:t>4/10/2025</a:t>
            </a:fld>
            <a:endParaRPr lang="en-US"/>
          </a:p>
        </p:txBody>
      </p:sp>
      <p:sp>
        <p:nvSpPr>
          <p:cNvPr id="6" name="Footer Placeholder 4">
            <a:extLst>
              <a:ext uri="{FF2B5EF4-FFF2-40B4-BE49-F238E27FC236}">
                <a16:creationId xmlns:a16="http://schemas.microsoft.com/office/drawing/2014/main" id="{9BD64BCC-5C0E-0D4A-84ED-53730CC36B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8ABCE4-D8BE-D201-BB94-47A857746205}"/>
              </a:ext>
            </a:extLst>
          </p:cNvPr>
          <p:cNvSpPr>
            <a:spLocks noGrp="1"/>
          </p:cNvSpPr>
          <p:nvPr>
            <p:ph type="sldNum" sz="quarter" idx="12"/>
          </p:nvPr>
        </p:nvSpPr>
        <p:spPr/>
        <p:txBody>
          <a:bodyPr/>
          <a:lstStyle>
            <a:lvl1pPr>
              <a:defRPr/>
            </a:lvl1pPr>
          </a:lstStyle>
          <a:p>
            <a:pPr>
              <a:defRPr/>
            </a:pPr>
            <a:fld id="{BCE28F33-7CAB-4C86-83DE-98BF2501C0DD}" type="slidenum">
              <a:rPr lang="en-US" altLang="en-US"/>
              <a:pPr>
                <a:defRPr/>
              </a:pPr>
              <a:t>‹#›</a:t>
            </a:fld>
            <a:endParaRPr lang="en-US" altLang="en-US"/>
          </a:p>
        </p:txBody>
      </p:sp>
    </p:spTree>
    <p:extLst>
      <p:ext uri="{BB962C8B-B14F-4D97-AF65-F5344CB8AC3E}">
        <p14:creationId xmlns:p14="http://schemas.microsoft.com/office/powerpoint/2010/main" val="268526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19D0E0D-7600-7723-A213-AEC749E2A113}"/>
              </a:ext>
            </a:extLst>
          </p:cNvPr>
          <p:cNvSpPr>
            <a:spLocks noGrp="1"/>
          </p:cNvSpPr>
          <p:nvPr>
            <p:ph type="dt" sz="half" idx="10"/>
          </p:nvPr>
        </p:nvSpPr>
        <p:spPr/>
        <p:txBody>
          <a:bodyPr/>
          <a:lstStyle>
            <a:lvl1pPr>
              <a:defRPr/>
            </a:lvl1pPr>
          </a:lstStyle>
          <a:p>
            <a:pPr>
              <a:defRPr/>
            </a:pPr>
            <a:fld id="{4134B9D2-B780-475D-AB17-179E8AE00B5B}" type="datetime1">
              <a:rPr lang="en-US"/>
              <a:pPr>
                <a:defRPr/>
              </a:pPr>
              <a:t>4/10/2025</a:t>
            </a:fld>
            <a:endParaRPr lang="en-US"/>
          </a:p>
        </p:txBody>
      </p:sp>
      <p:sp>
        <p:nvSpPr>
          <p:cNvPr id="8" name="Footer Placeholder 4">
            <a:extLst>
              <a:ext uri="{FF2B5EF4-FFF2-40B4-BE49-F238E27FC236}">
                <a16:creationId xmlns:a16="http://schemas.microsoft.com/office/drawing/2014/main" id="{C04AE587-E1BA-5516-A76B-69EC33F96BD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8FC739-0621-20E7-80B6-353DD4F927F8}"/>
              </a:ext>
            </a:extLst>
          </p:cNvPr>
          <p:cNvSpPr>
            <a:spLocks noGrp="1"/>
          </p:cNvSpPr>
          <p:nvPr>
            <p:ph type="sldNum" sz="quarter" idx="12"/>
          </p:nvPr>
        </p:nvSpPr>
        <p:spPr/>
        <p:txBody>
          <a:bodyPr/>
          <a:lstStyle>
            <a:lvl1pPr>
              <a:defRPr/>
            </a:lvl1pPr>
          </a:lstStyle>
          <a:p>
            <a:pPr>
              <a:defRPr/>
            </a:pPr>
            <a:fld id="{08B0CAF3-097F-4A08-BC0E-29D1EB8FE1CF}" type="slidenum">
              <a:rPr lang="en-US" altLang="en-US"/>
              <a:pPr>
                <a:defRPr/>
              </a:pPr>
              <a:t>‹#›</a:t>
            </a:fld>
            <a:endParaRPr lang="en-US" altLang="en-US"/>
          </a:p>
        </p:txBody>
      </p:sp>
    </p:spTree>
    <p:extLst>
      <p:ext uri="{BB962C8B-B14F-4D97-AF65-F5344CB8AC3E}">
        <p14:creationId xmlns:p14="http://schemas.microsoft.com/office/powerpoint/2010/main" val="1689384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5B15AD-5ED5-3CCF-33C2-EAE0DA1347FA}"/>
              </a:ext>
            </a:extLst>
          </p:cNvPr>
          <p:cNvSpPr>
            <a:spLocks noGrp="1"/>
          </p:cNvSpPr>
          <p:nvPr>
            <p:ph type="dt" sz="half" idx="10"/>
          </p:nvPr>
        </p:nvSpPr>
        <p:spPr/>
        <p:txBody>
          <a:bodyPr/>
          <a:lstStyle>
            <a:lvl1pPr>
              <a:defRPr/>
            </a:lvl1pPr>
          </a:lstStyle>
          <a:p>
            <a:pPr>
              <a:defRPr/>
            </a:pPr>
            <a:fld id="{1E8D98ED-E1ED-4DE0-A7DA-1DAFFFD8EC3A}" type="datetime1">
              <a:rPr lang="en-US"/>
              <a:pPr>
                <a:defRPr/>
              </a:pPr>
              <a:t>4/10/2025</a:t>
            </a:fld>
            <a:endParaRPr lang="en-US"/>
          </a:p>
        </p:txBody>
      </p:sp>
      <p:sp>
        <p:nvSpPr>
          <p:cNvPr id="4" name="Footer Placeholder 4">
            <a:extLst>
              <a:ext uri="{FF2B5EF4-FFF2-40B4-BE49-F238E27FC236}">
                <a16:creationId xmlns:a16="http://schemas.microsoft.com/office/drawing/2014/main" id="{7D12F2BF-18C5-88EE-FD36-D40EBECE4F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D307E6-AC3E-5555-F663-C73D3A81FEE7}"/>
              </a:ext>
            </a:extLst>
          </p:cNvPr>
          <p:cNvSpPr>
            <a:spLocks noGrp="1"/>
          </p:cNvSpPr>
          <p:nvPr>
            <p:ph type="sldNum" sz="quarter" idx="12"/>
          </p:nvPr>
        </p:nvSpPr>
        <p:spPr/>
        <p:txBody>
          <a:bodyPr/>
          <a:lstStyle>
            <a:lvl1pPr>
              <a:defRPr/>
            </a:lvl1pPr>
          </a:lstStyle>
          <a:p>
            <a:pPr>
              <a:defRPr/>
            </a:pPr>
            <a:fld id="{2132B6CD-801F-46A9-8138-F0B1049E2B5A}" type="slidenum">
              <a:rPr lang="en-US" altLang="en-US"/>
              <a:pPr>
                <a:defRPr/>
              </a:pPr>
              <a:t>‹#›</a:t>
            </a:fld>
            <a:endParaRPr lang="en-US" altLang="en-US"/>
          </a:p>
        </p:txBody>
      </p:sp>
    </p:spTree>
    <p:extLst>
      <p:ext uri="{BB962C8B-B14F-4D97-AF65-F5344CB8AC3E}">
        <p14:creationId xmlns:p14="http://schemas.microsoft.com/office/powerpoint/2010/main" val="857562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66481B-A013-A53E-8B3D-E3FB194973C4}"/>
              </a:ext>
            </a:extLst>
          </p:cNvPr>
          <p:cNvSpPr>
            <a:spLocks noGrp="1"/>
          </p:cNvSpPr>
          <p:nvPr>
            <p:ph type="dt" sz="half" idx="10"/>
          </p:nvPr>
        </p:nvSpPr>
        <p:spPr/>
        <p:txBody>
          <a:bodyPr/>
          <a:lstStyle>
            <a:lvl1pPr>
              <a:defRPr/>
            </a:lvl1pPr>
          </a:lstStyle>
          <a:p>
            <a:pPr>
              <a:defRPr/>
            </a:pPr>
            <a:fld id="{75E59897-9657-4793-BD4B-8BB2D9A1B852}" type="datetime1">
              <a:rPr lang="en-US"/>
              <a:pPr>
                <a:defRPr/>
              </a:pPr>
              <a:t>4/10/2025</a:t>
            </a:fld>
            <a:endParaRPr lang="en-US"/>
          </a:p>
        </p:txBody>
      </p:sp>
      <p:sp>
        <p:nvSpPr>
          <p:cNvPr id="3" name="Footer Placeholder 4">
            <a:extLst>
              <a:ext uri="{FF2B5EF4-FFF2-40B4-BE49-F238E27FC236}">
                <a16:creationId xmlns:a16="http://schemas.microsoft.com/office/drawing/2014/main" id="{A6397006-EEBE-2756-4E67-DF7C4C9439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809B582-73F2-922B-77F2-CF045B037C0A}"/>
              </a:ext>
            </a:extLst>
          </p:cNvPr>
          <p:cNvSpPr>
            <a:spLocks noGrp="1"/>
          </p:cNvSpPr>
          <p:nvPr>
            <p:ph type="sldNum" sz="quarter" idx="12"/>
          </p:nvPr>
        </p:nvSpPr>
        <p:spPr/>
        <p:txBody>
          <a:bodyPr/>
          <a:lstStyle>
            <a:lvl1pPr>
              <a:defRPr/>
            </a:lvl1pPr>
          </a:lstStyle>
          <a:p>
            <a:pPr>
              <a:defRPr/>
            </a:pPr>
            <a:fld id="{B43472CD-1845-4B3F-90BB-9F639BCDA432}" type="slidenum">
              <a:rPr lang="en-US" altLang="en-US"/>
              <a:pPr>
                <a:defRPr/>
              </a:pPr>
              <a:t>‹#›</a:t>
            </a:fld>
            <a:endParaRPr lang="en-US" altLang="en-US"/>
          </a:p>
        </p:txBody>
      </p:sp>
    </p:spTree>
    <p:extLst>
      <p:ext uri="{BB962C8B-B14F-4D97-AF65-F5344CB8AC3E}">
        <p14:creationId xmlns:p14="http://schemas.microsoft.com/office/powerpoint/2010/main" val="148152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98C9D4-8614-BA06-0A38-C6416505C6C3}"/>
              </a:ext>
            </a:extLst>
          </p:cNvPr>
          <p:cNvSpPr>
            <a:spLocks noGrp="1"/>
          </p:cNvSpPr>
          <p:nvPr>
            <p:ph type="dt" sz="half" idx="10"/>
          </p:nvPr>
        </p:nvSpPr>
        <p:spPr/>
        <p:txBody>
          <a:bodyPr/>
          <a:lstStyle>
            <a:lvl1pPr>
              <a:defRPr/>
            </a:lvl1pPr>
          </a:lstStyle>
          <a:p>
            <a:pPr>
              <a:defRPr/>
            </a:pPr>
            <a:fld id="{D550DF5A-D4FD-4A41-BD47-E18318742441}" type="datetime1">
              <a:rPr lang="en-US"/>
              <a:pPr>
                <a:defRPr/>
              </a:pPr>
              <a:t>4/10/2025</a:t>
            </a:fld>
            <a:endParaRPr lang="en-US"/>
          </a:p>
        </p:txBody>
      </p:sp>
      <p:sp>
        <p:nvSpPr>
          <p:cNvPr id="6" name="Footer Placeholder 4">
            <a:extLst>
              <a:ext uri="{FF2B5EF4-FFF2-40B4-BE49-F238E27FC236}">
                <a16:creationId xmlns:a16="http://schemas.microsoft.com/office/drawing/2014/main" id="{A8C3BF8B-0D78-2921-DE0F-5F01C2C19A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DB4EEA-3FB6-BE87-D8CC-153C02BB289E}"/>
              </a:ext>
            </a:extLst>
          </p:cNvPr>
          <p:cNvSpPr>
            <a:spLocks noGrp="1"/>
          </p:cNvSpPr>
          <p:nvPr>
            <p:ph type="sldNum" sz="quarter" idx="12"/>
          </p:nvPr>
        </p:nvSpPr>
        <p:spPr/>
        <p:txBody>
          <a:bodyPr/>
          <a:lstStyle>
            <a:lvl1pPr>
              <a:defRPr/>
            </a:lvl1pPr>
          </a:lstStyle>
          <a:p>
            <a:pPr>
              <a:defRPr/>
            </a:pPr>
            <a:fld id="{E02BCC03-F25C-40DD-A83D-27D6EA3C2DA1}" type="slidenum">
              <a:rPr lang="en-US" altLang="en-US"/>
              <a:pPr>
                <a:defRPr/>
              </a:pPr>
              <a:t>‹#›</a:t>
            </a:fld>
            <a:endParaRPr lang="en-US" altLang="en-US"/>
          </a:p>
        </p:txBody>
      </p:sp>
    </p:spTree>
    <p:extLst>
      <p:ext uri="{BB962C8B-B14F-4D97-AF65-F5344CB8AC3E}">
        <p14:creationId xmlns:p14="http://schemas.microsoft.com/office/powerpoint/2010/main" val="394093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31EA7-23D9-63EF-9DD1-9CC81ACB17A3}"/>
              </a:ext>
            </a:extLst>
          </p:cNvPr>
          <p:cNvSpPr>
            <a:spLocks noGrp="1"/>
          </p:cNvSpPr>
          <p:nvPr>
            <p:ph type="dt" sz="half" idx="10"/>
          </p:nvPr>
        </p:nvSpPr>
        <p:spPr/>
        <p:txBody>
          <a:bodyPr/>
          <a:lstStyle>
            <a:lvl1pPr>
              <a:defRPr/>
            </a:lvl1pPr>
          </a:lstStyle>
          <a:p>
            <a:pPr>
              <a:defRPr/>
            </a:pPr>
            <a:fld id="{EF7617DC-FC20-409E-8026-00AEE9DC4356}" type="datetime1">
              <a:rPr lang="en-US"/>
              <a:pPr>
                <a:defRPr/>
              </a:pPr>
              <a:t>4/10/2025</a:t>
            </a:fld>
            <a:endParaRPr lang="en-US"/>
          </a:p>
        </p:txBody>
      </p:sp>
      <p:sp>
        <p:nvSpPr>
          <p:cNvPr id="5" name="Footer Placeholder 4">
            <a:extLst>
              <a:ext uri="{FF2B5EF4-FFF2-40B4-BE49-F238E27FC236}">
                <a16:creationId xmlns:a16="http://schemas.microsoft.com/office/drawing/2014/main" id="{430BDDE4-5C08-819C-A66A-0C5002BD15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80F56-EDA3-C632-21C7-9AE8ADCFF6AA}"/>
              </a:ext>
            </a:extLst>
          </p:cNvPr>
          <p:cNvSpPr>
            <a:spLocks noGrp="1"/>
          </p:cNvSpPr>
          <p:nvPr>
            <p:ph type="sldNum" sz="quarter" idx="12"/>
          </p:nvPr>
        </p:nvSpPr>
        <p:spPr/>
        <p:txBody>
          <a:bodyPr/>
          <a:lstStyle>
            <a:lvl1pPr>
              <a:defRPr/>
            </a:lvl1pPr>
          </a:lstStyle>
          <a:p>
            <a:pPr>
              <a:defRPr/>
            </a:pPr>
            <a:fld id="{46C9D3F8-ACDC-4E11-90A1-58A88E6663AF}" type="slidenum">
              <a:rPr lang="en-US" altLang="en-US"/>
              <a:pPr>
                <a:defRPr/>
              </a:pPr>
              <a:t>‹#›</a:t>
            </a:fld>
            <a:endParaRPr lang="en-US" altLang="en-US"/>
          </a:p>
        </p:txBody>
      </p:sp>
    </p:spTree>
    <p:extLst>
      <p:ext uri="{BB962C8B-B14F-4D97-AF65-F5344CB8AC3E}">
        <p14:creationId xmlns:p14="http://schemas.microsoft.com/office/powerpoint/2010/main" val="3405633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4872B6-C659-63F4-8765-61E78C89B8B3}"/>
              </a:ext>
            </a:extLst>
          </p:cNvPr>
          <p:cNvSpPr>
            <a:spLocks noGrp="1"/>
          </p:cNvSpPr>
          <p:nvPr>
            <p:ph type="dt" sz="half" idx="10"/>
          </p:nvPr>
        </p:nvSpPr>
        <p:spPr/>
        <p:txBody>
          <a:bodyPr/>
          <a:lstStyle>
            <a:lvl1pPr>
              <a:defRPr/>
            </a:lvl1pPr>
          </a:lstStyle>
          <a:p>
            <a:pPr>
              <a:defRPr/>
            </a:pPr>
            <a:fld id="{93CBF573-94D2-4082-A7D9-286BC18EC2A2}" type="datetime1">
              <a:rPr lang="en-US"/>
              <a:pPr>
                <a:defRPr/>
              </a:pPr>
              <a:t>4/10/2025</a:t>
            </a:fld>
            <a:endParaRPr lang="en-US"/>
          </a:p>
        </p:txBody>
      </p:sp>
      <p:sp>
        <p:nvSpPr>
          <p:cNvPr id="6" name="Footer Placeholder 4">
            <a:extLst>
              <a:ext uri="{FF2B5EF4-FFF2-40B4-BE49-F238E27FC236}">
                <a16:creationId xmlns:a16="http://schemas.microsoft.com/office/drawing/2014/main" id="{7A1F0829-CADF-5259-7DCA-C81095B5C0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3DCB5A-FF2B-FAE1-8FCE-E8E534F565DC}"/>
              </a:ext>
            </a:extLst>
          </p:cNvPr>
          <p:cNvSpPr>
            <a:spLocks noGrp="1"/>
          </p:cNvSpPr>
          <p:nvPr>
            <p:ph type="sldNum" sz="quarter" idx="12"/>
          </p:nvPr>
        </p:nvSpPr>
        <p:spPr/>
        <p:txBody>
          <a:bodyPr/>
          <a:lstStyle>
            <a:lvl1pPr>
              <a:defRPr/>
            </a:lvl1pPr>
          </a:lstStyle>
          <a:p>
            <a:pPr>
              <a:defRPr/>
            </a:pPr>
            <a:fld id="{309724D3-A559-47C4-9D3A-001129531EC4}" type="slidenum">
              <a:rPr lang="en-US" altLang="en-US"/>
              <a:pPr>
                <a:defRPr/>
              </a:pPr>
              <a:t>‹#›</a:t>
            </a:fld>
            <a:endParaRPr lang="en-US" altLang="en-US"/>
          </a:p>
        </p:txBody>
      </p:sp>
    </p:spTree>
    <p:extLst>
      <p:ext uri="{BB962C8B-B14F-4D97-AF65-F5344CB8AC3E}">
        <p14:creationId xmlns:p14="http://schemas.microsoft.com/office/powerpoint/2010/main" val="285514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DC20E-4F2A-943C-6BBD-66FEB33415FA}"/>
              </a:ext>
            </a:extLst>
          </p:cNvPr>
          <p:cNvSpPr>
            <a:spLocks noGrp="1"/>
          </p:cNvSpPr>
          <p:nvPr>
            <p:ph type="dt" sz="half" idx="10"/>
          </p:nvPr>
        </p:nvSpPr>
        <p:spPr/>
        <p:txBody>
          <a:bodyPr/>
          <a:lstStyle>
            <a:lvl1pPr>
              <a:defRPr/>
            </a:lvl1pPr>
          </a:lstStyle>
          <a:p>
            <a:pPr>
              <a:defRPr/>
            </a:pPr>
            <a:fld id="{DB99C069-D386-49B0-892E-D565B1B013C9}" type="datetime1">
              <a:rPr lang="en-US"/>
              <a:pPr>
                <a:defRPr/>
              </a:pPr>
              <a:t>4/10/2025</a:t>
            </a:fld>
            <a:endParaRPr lang="en-US"/>
          </a:p>
        </p:txBody>
      </p:sp>
      <p:sp>
        <p:nvSpPr>
          <p:cNvPr id="5" name="Footer Placeholder 4">
            <a:extLst>
              <a:ext uri="{FF2B5EF4-FFF2-40B4-BE49-F238E27FC236}">
                <a16:creationId xmlns:a16="http://schemas.microsoft.com/office/drawing/2014/main" id="{0AEB354F-03CB-3C86-06CE-A8573C4826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7196B4-DE50-CBB9-645D-60FAFC7BEC92}"/>
              </a:ext>
            </a:extLst>
          </p:cNvPr>
          <p:cNvSpPr>
            <a:spLocks noGrp="1"/>
          </p:cNvSpPr>
          <p:nvPr>
            <p:ph type="sldNum" sz="quarter" idx="12"/>
          </p:nvPr>
        </p:nvSpPr>
        <p:spPr/>
        <p:txBody>
          <a:bodyPr/>
          <a:lstStyle>
            <a:lvl1pPr>
              <a:defRPr/>
            </a:lvl1pPr>
          </a:lstStyle>
          <a:p>
            <a:pPr>
              <a:defRPr/>
            </a:pPr>
            <a:fld id="{AC03A659-4A4C-4623-8835-1DAF66E5ABB7}" type="slidenum">
              <a:rPr lang="en-US" altLang="en-US"/>
              <a:pPr>
                <a:defRPr/>
              </a:pPr>
              <a:t>‹#›</a:t>
            </a:fld>
            <a:endParaRPr lang="en-US" altLang="en-US"/>
          </a:p>
        </p:txBody>
      </p:sp>
    </p:spTree>
    <p:extLst>
      <p:ext uri="{BB962C8B-B14F-4D97-AF65-F5344CB8AC3E}">
        <p14:creationId xmlns:p14="http://schemas.microsoft.com/office/powerpoint/2010/main" val="826925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35B1D-CD53-E63F-5679-0541823EA704}"/>
              </a:ext>
            </a:extLst>
          </p:cNvPr>
          <p:cNvSpPr>
            <a:spLocks noGrp="1"/>
          </p:cNvSpPr>
          <p:nvPr>
            <p:ph type="dt" sz="half" idx="10"/>
          </p:nvPr>
        </p:nvSpPr>
        <p:spPr/>
        <p:txBody>
          <a:bodyPr/>
          <a:lstStyle>
            <a:lvl1pPr>
              <a:defRPr/>
            </a:lvl1pPr>
          </a:lstStyle>
          <a:p>
            <a:pPr>
              <a:defRPr/>
            </a:pPr>
            <a:fld id="{4A88AB06-E126-44AE-B335-A87A9506AD39}" type="datetime1">
              <a:rPr lang="en-US"/>
              <a:pPr>
                <a:defRPr/>
              </a:pPr>
              <a:t>4/10/2025</a:t>
            </a:fld>
            <a:endParaRPr lang="en-US"/>
          </a:p>
        </p:txBody>
      </p:sp>
      <p:sp>
        <p:nvSpPr>
          <p:cNvPr id="5" name="Footer Placeholder 4">
            <a:extLst>
              <a:ext uri="{FF2B5EF4-FFF2-40B4-BE49-F238E27FC236}">
                <a16:creationId xmlns:a16="http://schemas.microsoft.com/office/drawing/2014/main" id="{2E952E43-4035-6F7F-A0F2-0573570CA2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86C850-796F-424E-EC79-7CA09B0BCDF1}"/>
              </a:ext>
            </a:extLst>
          </p:cNvPr>
          <p:cNvSpPr>
            <a:spLocks noGrp="1"/>
          </p:cNvSpPr>
          <p:nvPr>
            <p:ph type="sldNum" sz="quarter" idx="12"/>
          </p:nvPr>
        </p:nvSpPr>
        <p:spPr/>
        <p:txBody>
          <a:bodyPr/>
          <a:lstStyle>
            <a:lvl1pPr>
              <a:defRPr/>
            </a:lvl1pPr>
          </a:lstStyle>
          <a:p>
            <a:pPr>
              <a:defRPr/>
            </a:pPr>
            <a:fld id="{58644664-12E7-4920-90DC-9F0DB4A4CB34}" type="slidenum">
              <a:rPr lang="en-US" altLang="en-US"/>
              <a:pPr>
                <a:defRPr/>
              </a:pPr>
              <a:t>‹#›</a:t>
            </a:fld>
            <a:endParaRPr lang="en-US" altLang="en-US"/>
          </a:p>
        </p:txBody>
      </p:sp>
    </p:spTree>
    <p:extLst>
      <p:ext uri="{BB962C8B-B14F-4D97-AF65-F5344CB8AC3E}">
        <p14:creationId xmlns:p14="http://schemas.microsoft.com/office/powerpoint/2010/main" val="414312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60F7C-3A15-556A-F612-63F47AB62788}"/>
              </a:ext>
            </a:extLst>
          </p:cNvPr>
          <p:cNvSpPr>
            <a:spLocks noGrp="1"/>
          </p:cNvSpPr>
          <p:nvPr>
            <p:ph type="dt" sz="half" idx="10"/>
          </p:nvPr>
        </p:nvSpPr>
        <p:spPr/>
        <p:txBody>
          <a:bodyPr/>
          <a:lstStyle>
            <a:lvl1pPr>
              <a:defRPr/>
            </a:lvl1pPr>
          </a:lstStyle>
          <a:p>
            <a:pPr>
              <a:defRPr/>
            </a:pPr>
            <a:fld id="{18233B45-6FAD-4901-82AB-F8219F736084}" type="datetime1">
              <a:rPr lang="en-US"/>
              <a:pPr>
                <a:defRPr/>
              </a:pPr>
              <a:t>4/10/2025</a:t>
            </a:fld>
            <a:endParaRPr lang="en-US"/>
          </a:p>
        </p:txBody>
      </p:sp>
      <p:sp>
        <p:nvSpPr>
          <p:cNvPr id="5" name="Footer Placeholder 4">
            <a:extLst>
              <a:ext uri="{FF2B5EF4-FFF2-40B4-BE49-F238E27FC236}">
                <a16:creationId xmlns:a16="http://schemas.microsoft.com/office/drawing/2014/main" id="{E71802F8-39AE-C97E-26BE-6F265376C7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6B8A10-B848-CCF3-E055-A7C8E7970236}"/>
              </a:ext>
            </a:extLst>
          </p:cNvPr>
          <p:cNvSpPr>
            <a:spLocks noGrp="1"/>
          </p:cNvSpPr>
          <p:nvPr>
            <p:ph type="sldNum" sz="quarter" idx="12"/>
          </p:nvPr>
        </p:nvSpPr>
        <p:spPr/>
        <p:txBody>
          <a:bodyPr/>
          <a:lstStyle>
            <a:lvl1pPr>
              <a:defRPr/>
            </a:lvl1pPr>
          </a:lstStyle>
          <a:p>
            <a:pPr>
              <a:defRPr/>
            </a:pPr>
            <a:fld id="{423EF0DB-9B68-4C89-88E5-8AB523A8E50F}" type="slidenum">
              <a:rPr lang="en-US" altLang="en-US"/>
              <a:pPr>
                <a:defRPr/>
              </a:pPr>
              <a:t>‹#›</a:t>
            </a:fld>
            <a:endParaRPr lang="en-US" altLang="en-US"/>
          </a:p>
        </p:txBody>
      </p:sp>
    </p:spTree>
    <p:extLst>
      <p:ext uri="{BB962C8B-B14F-4D97-AF65-F5344CB8AC3E}">
        <p14:creationId xmlns:p14="http://schemas.microsoft.com/office/powerpoint/2010/main" val="345849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429572-0E5D-6FF1-3A89-6B61A4F7EDF0}"/>
              </a:ext>
            </a:extLst>
          </p:cNvPr>
          <p:cNvSpPr>
            <a:spLocks noGrp="1"/>
          </p:cNvSpPr>
          <p:nvPr>
            <p:ph type="dt" sz="half" idx="10"/>
          </p:nvPr>
        </p:nvSpPr>
        <p:spPr/>
        <p:txBody>
          <a:bodyPr/>
          <a:lstStyle>
            <a:lvl1pPr>
              <a:defRPr/>
            </a:lvl1pPr>
          </a:lstStyle>
          <a:p>
            <a:pPr>
              <a:defRPr/>
            </a:pPr>
            <a:fld id="{973CD472-FE61-497B-B976-296F20B9871F}" type="datetime1">
              <a:rPr lang="en-US"/>
              <a:pPr>
                <a:defRPr/>
              </a:pPr>
              <a:t>4/10/2025</a:t>
            </a:fld>
            <a:endParaRPr lang="en-US"/>
          </a:p>
        </p:txBody>
      </p:sp>
      <p:sp>
        <p:nvSpPr>
          <p:cNvPr id="6" name="Footer Placeholder 4">
            <a:extLst>
              <a:ext uri="{FF2B5EF4-FFF2-40B4-BE49-F238E27FC236}">
                <a16:creationId xmlns:a16="http://schemas.microsoft.com/office/drawing/2014/main" id="{BB18208E-47BD-5631-4C4D-FDD7A5A9E5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823ED6-18F7-2C80-DE31-E07B00CA2568}"/>
              </a:ext>
            </a:extLst>
          </p:cNvPr>
          <p:cNvSpPr>
            <a:spLocks noGrp="1"/>
          </p:cNvSpPr>
          <p:nvPr>
            <p:ph type="sldNum" sz="quarter" idx="12"/>
          </p:nvPr>
        </p:nvSpPr>
        <p:spPr/>
        <p:txBody>
          <a:bodyPr/>
          <a:lstStyle>
            <a:lvl1pPr>
              <a:defRPr/>
            </a:lvl1pPr>
          </a:lstStyle>
          <a:p>
            <a:pPr>
              <a:defRPr/>
            </a:pPr>
            <a:fld id="{4C5D0A5D-6520-4632-AB9C-61619CBA3043}" type="slidenum">
              <a:rPr lang="en-US" altLang="en-US"/>
              <a:pPr>
                <a:defRPr/>
              </a:pPr>
              <a:t>‹#›</a:t>
            </a:fld>
            <a:endParaRPr lang="en-US" altLang="en-US"/>
          </a:p>
        </p:txBody>
      </p:sp>
    </p:spTree>
    <p:extLst>
      <p:ext uri="{BB962C8B-B14F-4D97-AF65-F5344CB8AC3E}">
        <p14:creationId xmlns:p14="http://schemas.microsoft.com/office/powerpoint/2010/main" val="5624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86ADE24-EF3A-B981-D84E-73678FE0E9E4}"/>
              </a:ext>
            </a:extLst>
          </p:cNvPr>
          <p:cNvSpPr>
            <a:spLocks noGrp="1"/>
          </p:cNvSpPr>
          <p:nvPr>
            <p:ph type="dt" sz="half" idx="10"/>
          </p:nvPr>
        </p:nvSpPr>
        <p:spPr/>
        <p:txBody>
          <a:bodyPr/>
          <a:lstStyle>
            <a:lvl1pPr>
              <a:defRPr/>
            </a:lvl1pPr>
          </a:lstStyle>
          <a:p>
            <a:pPr>
              <a:defRPr/>
            </a:pPr>
            <a:fld id="{C6AFF802-BBD8-467D-AC4E-2F0D7D832DCF}" type="datetime1">
              <a:rPr lang="en-US"/>
              <a:pPr>
                <a:defRPr/>
              </a:pPr>
              <a:t>4/10/2025</a:t>
            </a:fld>
            <a:endParaRPr lang="en-US"/>
          </a:p>
        </p:txBody>
      </p:sp>
      <p:sp>
        <p:nvSpPr>
          <p:cNvPr id="8" name="Footer Placeholder 4">
            <a:extLst>
              <a:ext uri="{FF2B5EF4-FFF2-40B4-BE49-F238E27FC236}">
                <a16:creationId xmlns:a16="http://schemas.microsoft.com/office/drawing/2014/main" id="{03C22B30-2104-03BB-10FA-26FC1493FAA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F447CB-DA01-F065-C17A-36D4C2BC4DB3}"/>
              </a:ext>
            </a:extLst>
          </p:cNvPr>
          <p:cNvSpPr>
            <a:spLocks noGrp="1"/>
          </p:cNvSpPr>
          <p:nvPr>
            <p:ph type="sldNum" sz="quarter" idx="12"/>
          </p:nvPr>
        </p:nvSpPr>
        <p:spPr/>
        <p:txBody>
          <a:bodyPr/>
          <a:lstStyle>
            <a:lvl1pPr>
              <a:defRPr/>
            </a:lvl1pPr>
          </a:lstStyle>
          <a:p>
            <a:pPr>
              <a:defRPr/>
            </a:pPr>
            <a:fld id="{E1820E5E-7F01-46E9-8738-F5225EAFE09F}" type="slidenum">
              <a:rPr lang="en-US" altLang="en-US"/>
              <a:pPr>
                <a:defRPr/>
              </a:pPr>
              <a:t>‹#›</a:t>
            </a:fld>
            <a:endParaRPr lang="en-US" altLang="en-US"/>
          </a:p>
        </p:txBody>
      </p:sp>
    </p:spTree>
    <p:extLst>
      <p:ext uri="{BB962C8B-B14F-4D97-AF65-F5344CB8AC3E}">
        <p14:creationId xmlns:p14="http://schemas.microsoft.com/office/powerpoint/2010/main" val="51950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299B245-378F-E542-0EC8-77BE5E1175EC}"/>
              </a:ext>
            </a:extLst>
          </p:cNvPr>
          <p:cNvSpPr>
            <a:spLocks noGrp="1"/>
          </p:cNvSpPr>
          <p:nvPr>
            <p:ph type="dt" sz="half" idx="10"/>
          </p:nvPr>
        </p:nvSpPr>
        <p:spPr/>
        <p:txBody>
          <a:bodyPr/>
          <a:lstStyle>
            <a:lvl1pPr>
              <a:defRPr/>
            </a:lvl1pPr>
          </a:lstStyle>
          <a:p>
            <a:pPr>
              <a:defRPr/>
            </a:pPr>
            <a:fld id="{FAF2FFB9-6CA6-45CE-9E94-6A94F11AA861}" type="datetime1">
              <a:rPr lang="en-US"/>
              <a:pPr>
                <a:defRPr/>
              </a:pPr>
              <a:t>4/10/2025</a:t>
            </a:fld>
            <a:endParaRPr lang="en-US"/>
          </a:p>
        </p:txBody>
      </p:sp>
      <p:sp>
        <p:nvSpPr>
          <p:cNvPr id="4" name="Footer Placeholder 4">
            <a:extLst>
              <a:ext uri="{FF2B5EF4-FFF2-40B4-BE49-F238E27FC236}">
                <a16:creationId xmlns:a16="http://schemas.microsoft.com/office/drawing/2014/main" id="{2F4333F9-6066-0180-C85D-2AF1F1B2B6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6058761-D7B7-F472-5049-F965A3356991}"/>
              </a:ext>
            </a:extLst>
          </p:cNvPr>
          <p:cNvSpPr>
            <a:spLocks noGrp="1"/>
          </p:cNvSpPr>
          <p:nvPr>
            <p:ph type="sldNum" sz="quarter" idx="12"/>
          </p:nvPr>
        </p:nvSpPr>
        <p:spPr/>
        <p:txBody>
          <a:bodyPr/>
          <a:lstStyle>
            <a:lvl1pPr>
              <a:defRPr/>
            </a:lvl1pPr>
          </a:lstStyle>
          <a:p>
            <a:pPr>
              <a:defRPr/>
            </a:pPr>
            <a:fld id="{5A68EA0C-1BA6-434F-BAF2-82C5071C267A}" type="slidenum">
              <a:rPr lang="en-US" altLang="en-US"/>
              <a:pPr>
                <a:defRPr/>
              </a:pPr>
              <a:t>‹#›</a:t>
            </a:fld>
            <a:endParaRPr lang="en-US" altLang="en-US"/>
          </a:p>
        </p:txBody>
      </p:sp>
    </p:spTree>
    <p:extLst>
      <p:ext uri="{BB962C8B-B14F-4D97-AF65-F5344CB8AC3E}">
        <p14:creationId xmlns:p14="http://schemas.microsoft.com/office/powerpoint/2010/main" val="213875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A1DE1A-842F-5684-9153-F7F9E73D4903}"/>
              </a:ext>
            </a:extLst>
          </p:cNvPr>
          <p:cNvSpPr>
            <a:spLocks noGrp="1"/>
          </p:cNvSpPr>
          <p:nvPr>
            <p:ph type="dt" sz="half" idx="10"/>
          </p:nvPr>
        </p:nvSpPr>
        <p:spPr/>
        <p:txBody>
          <a:bodyPr/>
          <a:lstStyle>
            <a:lvl1pPr>
              <a:defRPr/>
            </a:lvl1pPr>
          </a:lstStyle>
          <a:p>
            <a:pPr>
              <a:defRPr/>
            </a:pPr>
            <a:fld id="{13DB902B-08D7-4463-99E0-B38D5E1837B4}" type="datetime1">
              <a:rPr lang="en-US"/>
              <a:pPr>
                <a:defRPr/>
              </a:pPr>
              <a:t>4/10/2025</a:t>
            </a:fld>
            <a:endParaRPr lang="en-US"/>
          </a:p>
        </p:txBody>
      </p:sp>
      <p:sp>
        <p:nvSpPr>
          <p:cNvPr id="3" name="Footer Placeholder 4">
            <a:extLst>
              <a:ext uri="{FF2B5EF4-FFF2-40B4-BE49-F238E27FC236}">
                <a16:creationId xmlns:a16="http://schemas.microsoft.com/office/drawing/2014/main" id="{4F9B8DB4-BE5E-9ADC-F900-22C1D83493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B66B6A-652A-E71E-F34E-57BB38C90E4F}"/>
              </a:ext>
            </a:extLst>
          </p:cNvPr>
          <p:cNvSpPr>
            <a:spLocks noGrp="1"/>
          </p:cNvSpPr>
          <p:nvPr>
            <p:ph type="sldNum" sz="quarter" idx="12"/>
          </p:nvPr>
        </p:nvSpPr>
        <p:spPr/>
        <p:txBody>
          <a:bodyPr/>
          <a:lstStyle>
            <a:lvl1pPr>
              <a:defRPr/>
            </a:lvl1pPr>
          </a:lstStyle>
          <a:p>
            <a:pPr>
              <a:defRPr/>
            </a:pPr>
            <a:fld id="{B72F1D73-3B6F-461F-89E5-278B107E51D5}" type="slidenum">
              <a:rPr lang="en-US" altLang="en-US"/>
              <a:pPr>
                <a:defRPr/>
              </a:pPr>
              <a:t>‹#›</a:t>
            </a:fld>
            <a:endParaRPr lang="en-US" altLang="en-US"/>
          </a:p>
        </p:txBody>
      </p:sp>
    </p:spTree>
    <p:extLst>
      <p:ext uri="{BB962C8B-B14F-4D97-AF65-F5344CB8AC3E}">
        <p14:creationId xmlns:p14="http://schemas.microsoft.com/office/powerpoint/2010/main" val="415208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795E4F-A018-5431-0AE2-EBFB622B0568}"/>
              </a:ext>
            </a:extLst>
          </p:cNvPr>
          <p:cNvSpPr>
            <a:spLocks noGrp="1"/>
          </p:cNvSpPr>
          <p:nvPr>
            <p:ph type="dt" sz="half" idx="10"/>
          </p:nvPr>
        </p:nvSpPr>
        <p:spPr/>
        <p:txBody>
          <a:bodyPr/>
          <a:lstStyle>
            <a:lvl1pPr>
              <a:defRPr/>
            </a:lvl1pPr>
          </a:lstStyle>
          <a:p>
            <a:pPr>
              <a:defRPr/>
            </a:pPr>
            <a:fld id="{CBB1EC33-2BA0-4420-8BA4-BED24F1AE3C4}" type="datetime1">
              <a:rPr lang="en-US"/>
              <a:pPr>
                <a:defRPr/>
              </a:pPr>
              <a:t>4/10/2025</a:t>
            </a:fld>
            <a:endParaRPr lang="en-US"/>
          </a:p>
        </p:txBody>
      </p:sp>
      <p:sp>
        <p:nvSpPr>
          <p:cNvPr id="6" name="Footer Placeholder 4">
            <a:extLst>
              <a:ext uri="{FF2B5EF4-FFF2-40B4-BE49-F238E27FC236}">
                <a16:creationId xmlns:a16="http://schemas.microsoft.com/office/drawing/2014/main" id="{55450A27-931D-F2A1-F793-3A949DA392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FD77F4-666B-131C-5D99-D8775BFB1714}"/>
              </a:ext>
            </a:extLst>
          </p:cNvPr>
          <p:cNvSpPr>
            <a:spLocks noGrp="1"/>
          </p:cNvSpPr>
          <p:nvPr>
            <p:ph type="sldNum" sz="quarter" idx="12"/>
          </p:nvPr>
        </p:nvSpPr>
        <p:spPr/>
        <p:txBody>
          <a:bodyPr/>
          <a:lstStyle>
            <a:lvl1pPr>
              <a:defRPr/>
            </a:lvl1pPr>
          </a:lstStyle>
          <a:p>
            <a:pPr>
              <a:defRPr/>
            </a:pPr>
            <a:fld id="{DA85FFC0-5E87-457B-A97B-FE99C01CD788}" type="slidenum">
              <a:rPr lang="en-US" altLang="en-US"/>
              <a:pPr>
                <a:defRPr/>
              </a:pPr>
              <a:t>‹#›</a:t>
            </a:fld>
            <a:endParaRPr lang="en-US" altLang="en-US"/>
          </a:p>
        </p:txBody>
      </p:sp>
    </p:spTree>
    <p:extLst>
      <p:ext uri="{BB962C8B-B14F-4D97-AF65-F5344CB8AC3E}">
        <p14:creationId xmlns:p14="http://schemas.microsoft.com/office/powerpoint/2010/main" val="226335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90BCAE2-5ACC-378A-E523-DA1BF5FBB088}"/>
              </a:ext>
            </a:extLst>
          </p:cNvPr>
          <p:cNvSpPr>
            <a:spLocks noGrp="1"/>
          </p:cNvSpPr>
          <p:nvPr>
            <p:ph type="dt" sz="half" idx="10"/>
          </p:nvPr>
        </p:nvSpPr>
        <p:spPr/>
        <p:txBody>
          <a:bodyPr/>
          <a:lstStyle>
            <a:lvl1pPr>
              <a:defRPr/>
            </a:lvl1pPr>
          </a:lstStyle>
          <a:p>
            <a:pPr>
              <a:defRPr/>
            </a:pPr>
            <a:fld id="{65015E0E-42C2-4819-983C-F1AFF876F73D}" type="datetime1">
              <a:rPr lang="en-US"/>
              <a:pPr>
                <a:defRPr/>
              </a:pPr>
              <a:t>4/10/2025</a:t>
            </a:fld>
            <a:endParaRPr lang="en-US"/>
          </a:p>
        </p:txBody>
      </p:sp>
      <p:sp>
        <p:nvSpPr>
          <p:cNvPr id="6" name="Footer Placeholder 4">
            <a:extLst>
              <a:ext uri="{FF2B5EF4-FFF2-40B4-BE49-F238E27FC236}">
                <a16:creationId xmlns:a16="http://schemas.microsoft.com/office/drawing/2014/main" id="{1A339129-BC04-1F73-7D94-AE5441C542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74FF21-BA16-8178-C4CA-D68989A471F6}"/>
              </a:ext>
            </a:extLst>
          </p:cNvPr>
          <p:cNvSpPr>
            <a:spLocks noGrp="1"/>
          </p:cNvSpPr>
          <p:nvPr>
            <p:ph type="sldNum" sz="quarter" idx="12"/>
          </p:nvPr>
        </p:nvSpPr>
        <p:spPr/>
        <p:txBody>
          <a:bodyPr/>
          <a:lstStyle>
            <a:lvl1pPr>
              <a:defRPr/>
            </a:lvl1pPr>
          </a:lstStyle>
          <a:p>
            <a:pPr>
              <a:defRPr/>
            </a:pPr>
            <a:fld id="{17D81A89-1E71-4429-B562-09A24C653733}" type="slidenum">
              <a:rPr lang="en-US" altLang="en-US"/>
              <a:pPr>
                <a:defRPr/>
              </a:pPr>
              <a:t>‹#›</a:t>
            </a:fld>
            <a:endParaRPr lang="en-US" altLang="en-US"/>
          </a:p>
        </p:txBody>
      </p:sp>
    </p:spTree>
    <p:extLst>
      <p:ext uri="{BB962C8B-B14F-4D97-AF65-F5344CB8AC3E}">
        <p14:creationId xmlns:p14="http://schemas.microsoft.com/office/powerpoint/2010/main" val="152265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EDB4ECE-9F65-98E5-4349-8A92D003FD8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7DD665-56D5-786E-F0F3-A2104E29C1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3B8AA8-91A8-573B-DFA9-11C19D5D176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B70E760-E046-44AB-8DAB-BD4C0FEC194A}" type="datetime1">
              <a:rPr lang="en-US"/>
              <a:pPr>
                <a:defRPr/>
              </a:pPr>
              <a:t>4/10/2025</a:t>
            </a:fld>
            <a:endParaRPr lang="en-US"/>
          </a:p>
        </p:txBody>
      </p:sp>
      <p:sp>
        <p:nvSpPr>
          <p:cNvPr id="5" name="Footer Placeholder 4">
            <a:extLst>
              <a:ext uri="{FF2B5EF4-FFF2-40B4-BE49-F238E27FC236}">
                <a16:creationId xmlns:a16="http://schemas.microsoft.com/office/drawing/2014/main" id="{BB745094-DFB6-9751-EC5D-C6C6F289E9F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CA252CF-B58F-EC67-3987-AFC79E09DF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1F814F3-6A37-4552-8118-045008899F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728D65-D7CF-346B-ABC7-5CAEE581C4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F4513C-1C81-E2F6-3671-20B405DAAF2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F3EA43-469A-7928-FCB2-C33C5C42E60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A44AC466-6754-45E7-9F55-227B40F35716}" type="datetime1">
              <a:rPr lang="en-US"/>
              <a:pPr>
                <a:defRPr/>
              </a:pPr>
              <a:t>4/10/2025</a:t>
            </a:fld>
            <a:endParaRPr lang="en-US"/>
          </a:p>
        </p:txBody>
      </p:sp>
      <p:sp>
        <p:nvSpPr>
          <p:cNvPr id="5" name="Footer Placeholder 4">
            <a:extLst>
              <a:ext uri="{FF2B5EF4-FFF2-40B4-BE49-F238E27FC236}">
                <a16:creationId xmlns:a16="http://schemas.microsoft.com/office/drawing/2014/main" id="{CE6AC637-2E65-572A-CDB7-2846237E90C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049A50F-71FC-AE3A-4CEB-2EE4FA04C44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504DC0-1306-44E3-B1B1-BA52196BDE07}" type="slidenum">
              <a:rPr lang="en-US" altLang="en-US"/>
              <a:pPr>
                <a:defRPr/>
              </a:pPr>
              <a:t>‹#›</a:t>
            </a:fld>
            <a:endParaRPr lang="en-US" altLang="en-US"/>
          </a:p>
        </p:txBody>
      </p:sp>
    </p:spTree>
    <p:extLst>
      <p:ext uri="{BB962C8B-B14F-4D97-AF65-F5344CB8AC3E}">
        <p14:creationId xmlns:p14="http://schemas.microsoft.com/office/powerpoint/2010/main" val="1277429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descr="Special Senses&#10;The Eye&#10;&#10;Photographed, Labeled, and Made Accessible by:&#10;Dr. Laila Nimri &#10;&#10;&#10;Edited by:&#10;Dr. Maya Byfield         &#10;Dist. Prof. Mary Dolnack &#10;Dr. Essa Farah&#10;Mr. James Henry&#10;Dr. Syed Arif Humayun               &#10;Dr. Laila Nimri&#10;&#10;">
            <a:extLst>
              <a:ext uri="{FF2B5EF4-FFF2-40B4-BE49-F238E27FC236}">
                <a16:creationId xmlns:a16="http://schemas.microsoft.com/office/drawing/2014/main" id="{64CEE855-4416-166F-0F73-8DEB420C825D}"/>
              </a:ext>
            </a:extLst>
          </p:cNvPr>
          <p:cNvSpPr>
            <a:spLocks noGrp="1"/>
          </p:cNvSpPr>
          <p:nvPr>
            <p:ph type="title" idx="4294967295"/>
          </p:nvPr>
        </p:nvSpPr>
        <p:spPr bwMode="auto">
          <a:xfrm>
            <a:off x="-6350" y="0"/>
            <a:ext cx="9144000" cy="6858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Special Senses</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Eye</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Photographed, Labeled, and Made Accessible by:</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Dr. Laila Nimri </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Edited by:</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Dr. Maya Byfield                      Mr. James Henry</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Dist. Prof. Mary Dolnack          Dr. Syed Arif Humayun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Dr. Essa Farah 		          Dr. Laila Nimri</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73BF7C4-0411-64E4-3750-307FED53E267}"/>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descr="Lacrimal Apparatus&#10;">
            <a:extLst>
              <a:ext uri="{FF2B5EF4-FFF2-40B4-BE49-F238E27FC236}">
                <a16:creationId xmlns:a16="http://schemas.microsoft.com/office/drawing/2014/main" id="{1AFBDC65-2AA0-EDDD-BB16-3DDA6A0F1161}"/>
              </a:ext>
            </a:extLst>
          </p:cNvPr>
          <p:cNvSpPr txBox="1">
            <a:spLocks noGrp="1"/>
          </p:cNvSpPr>
          <p:nvPr>
            <p:ph type="title" idx="4294967295"/>
          </p:nvPr>
        </p:nvSpPr>
        <p:spPr bwMode="auto">
          <a:xfrm>
            <a:off x="3192463" y="152400"/>
            <a:ext cx="5951537"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Lacrimal Apparatus (2 of 2)</a:t>
            </a:r>
            <a:endPar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B8376A57-3A6E-DA6C-88D1-6FD13DF72518}"/>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displays a detailed anatomical model of the lacrimal apparatus. On the left side, an anterior view of the eyeball is surrounded by the palpebrae (eyelids). On the right side, a close-up view of the eye emphasizes structures labeled the inferior lacrimal punctum, lacrimal canaliculi, lacrimal sac, and nasolacrimal duct, with arrows pointing to each part.">
            <a:extLst>
              <a:ext uri="{FF2B5EF4-FFF2-40B4-BE49-F238E27FC236}">
                <a16:creationId xmlns:a16="http://schemas.microsoft.com/office/drawing/2014/main" id="{7F7BFCC6-00C1-8523-499F-4FBBD893C6B4}"/>
              </a:ext>
            </a:extLst>
          </p:cNvPr>
          <p:cNvGrpSpPr/>
          <p:nvPr/>
        </p:nvGrpSpPr>
        <p:grpSpPr>
          <a:xfrm>
            <a:off x="228600" y="690563"/>
            <a:ext cx="8361363" cy="6096000"/>
            <a:chOff x="228600" y="690563"/>
            <a:chExt cx="8361363" cy="6096000"/>
          </a:xfrm>
        </p:grpSpPr>
        <p:pic>
          <p:nvPicPr>
            <p:cNvPr id="14338" name="Picture 2" descr="Anterior view of the eye shows the lacrimal puncta, lacrimal canaliculi, lacrimal sac, and nasolacrimal  duct">
              <a:extLst>
                <a:ext uri="{FF2B5EF4-FFF2-40B4-BE49-F238E27FC236}">
                  <a16:creationId xmlns:a16="http://schemas.microsoft.com/office/drawing/2014/main" id="{54797838-1518-CE4D-20B3-FC0E0D1F0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8" y="2432050"/>
              <a:ext cx="5257800" cy="3943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4" descr="Anterior view of the eye shows the lacrimal apparatus">
              <a:extLst>
                <a:ext uri="{FF2B5EF4-FFF2-40B4-BE49-F238E27FC236}">
                  <a16:creationId xmlns:a16="http://schemas.microsoft.com/office/drawing/2014/main" id="{AD4CE9DE-3503-388C-5057-5EAF28E66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98" r="105" b="954"/>
            <a:stretch>
              <a:fillRect/>
            </a:stretch>
          </p:blipFill>
          <p:spPr bwMode="auto">
            <a:xfrm>
              <a:off x="228600" y="690563"/>
              <a:ext cx="2963863" cy="2595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Straight Arrow Connector 12" descr="Arrow points to the lacrimal canaliculus&#10;">
              <a:extLst>
                <a:ext uri="{FF2B5EF4-FFF2-40B4-BE49-F238E27FC236}">
                  <a16:creationId xmlns:a16="http://schemas.microsoft.com/office/drawing/2014/main" id="{78F1D6FC-3691-8307-583B-D42A255DA385}"/>
                </a:ext>
              </a:extLst>
            </p:cNvPr>
            <p:cNvCxnSpPr/>
            <p:nvPr/>
          </p:nvCxnSpPr>
          <p:spPr>
            <a:xfrm flipH="1">
              <a:off x="6096000" y="2266950"/>
              <a:ext cx="152400" cy="1019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descr="Arrow points to the magnified image of the square containing lacrimal puncta, lacrimal canaliculi, lacrimal sac, and nasolacrimal  duct">
              <a:extLst>
                <a:ext uri="{FF2B5EF4-FFF2-40B4-BE49-F238E27FC236}">
                  <a16:creationId xmlns:a16="http://schemas.microsoft.com/office/drawing/2014/main" id="{B24D4F26-A19D-3FD4-DD3C-3AFF356FE62E}"/>
                </a:ext>
              </a:extLst>
            </p:cNvPr>
            <p:cNvCxnSpPr/>
            <p:nvPr/>
          </p:nvCxnSpPr>
          <p:spPr>
            <a:xfrm>
              <a:off x="2265363" y="4403725"/>
              <a:ext cx="1025525" cy="4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points to the lacrimal sac&#10;">
              <a:extLst>
                <a:ext uri="{FF2B5EF4-FFF2-40B4-BE49-F238E27FC236}">
                  <a16:creationId xmlns:a16="http://schemas.microsoft.com/office/drawing/2014/main" id="{BF72BB4D-0080-ED17-E821-2105C44FB217}"/>
                </a:ext>
              </a:extLst>
            </p:cNvPr>
            <p:cNvCxnSpPr/>
            <p:nvPr/>
          </p:nvCxnSpPr>
          <p:spPr>
            <a:xfrm>
              <a:off x="7897813" y="2286000"/>
              <a:ext cx="0" cy="1587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5" name="TextBox 32" descr="Lacrimal canaliculi&#10;">
              <a:extLst>
                <a:ext uri="{FF2B5EF4-FFF2-40B4-BE49-F238E27FC236}">
                  <a16:creationId xmlns:a16="http://schemas.microsoft.com/office/drawing/2014/main" id="{5CA90A9E-B011-8503-AF44-B37FD7E14048}"/>
                </a:ext>
              </a:extLst>
            </p:cNvPr>
            <p:cNvSpPr txBox="1">
              <a:spLocks noChangeArrowheads="1"/>
            </p:cNvSpPr>
            <p:nvPr/>
          </p:nvSpPr>
          <p:spPr bwMode="auto">
            <a:xfrm>
              <a:off x="5556250" y="1639888"/>
              <a:ext cx="13843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Lacrimal canaliculi</a:t>
              </a:r>
            </a:p>
          </p:txBody>
        </p:sp>
        <p:sp>
          <p:nvSpPr>
            <p:cNvPr id="14346" name="TextBox 32" descr="Lacrimal sac&#10;">
              <a:extLst>
                <a:ext uri="{FF2B5EF4-FFF2-40B4-BE49-F238E27FC236}">
                  <a16:creationId xmlns:a16="http://schemas.microsoft.com/office/drawing/2014/main" id="{9B0259F2-3FAB-FEF6-0AE9-93ED8A7D38A6}"/>
                </a:ext>
              </a:extLst>
            </p:cNvPr>
            <p:cNvSpPr txBox="1">
              <a:spLocks noChangeArrowheads="1"/>
            </p:cNvSpPr>
            <p:nvPr/>
          </p:nvSpPr>
          <p:spPr bwMode="auto">
            <a:xfrm>
              <a:off x="7207250" y="1917700"/>
              <a:ext cx="138271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Lacrimal sac</a:t>
              </a:r>
            </a:p>
          </p:txBody>
        </p:sp>
        <p:cxnSp>
          <p:nvCxnSpPr>
            <p:cNvPr id="18" name="Straight Arrow Connector 17" descr="Arrow points to the lacrimal canaliculus&#10;">
              <a:extLst>
                <a:ext uri="{FF2B5EF4-FFF2-40B4-BE49-F238E27FC236}">
                  <a16:creationId xmlns:a16="http://schemas.microsoft.com/office/drawing/2014/main" id="{48A77086-D600-25EE-C630-06C33F86058C}"/>
                </a:ext>
              </a:extLst>
            </p:cNvPr>
            <p:cNvCxnSpPr/>
            <p:nvPr/>
          </p:nvCxnSpPr>
          <p:spPr>
            <a:xfrm>
              <a:off x="6248400" y="2286000"/>
              <a:ext cx="714375" cy="2454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8" name="TextBox 32" descr="Square contains lacrimal puncta, lacrimal canaliculi, lacrimal sac, and nasolacrimal  duct">
              <a:extLst>
                <a:ext uri="{FF2B5EF4-FFF2-40B4-BE49-F238E27FC236}">
                  <a16:creationId xmlns:a16="http://schemas.microsoft.com/office/drawing/2014/main" id="{57AEF3A3-5B79-A258-6B39-9966756DB57A}"/>
                </a:ext>
              </a:extLst>
            </p:cNvPr>
            <p:cNvSpPr txBox="1">
              <a:spLocks noChangeArrowheads="1"/>
            </p:cNvSpPr>
            <p:nvPr/>
          </p:nvSpPr>
          <p:spPr bwMode="auto">
            <a:xfrm>
              <a:off x="1711325" y="1528763"/>
              <a:ext cx="1108075" cy="923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p>
            <a:p>
              <a:pPr algn="ctr" eaLnBrk="1" hangingPunct="1">
                <a:spcBef>
                  <a:spcPct val="0"/>
                </a:spcBef>
                <a:buFontTx/>
                <a:buNone/>
              </a:pPr>
              <a:endParaRPr lang="en-US" altLang="en-US" sz="1800" b="1"/>
            </a:p>
            <a:p>
              <a:pPr algn="ctr" eaLnBrk="1" hangingPunct="1">
                <a:spcBef>
                  <a:spcPct val="0"/>
                </a:spcBef>
                <a:buFontTx/>
                <a:buNone/>
              </a:pPr>
              <a:endParaRPr lang="en-US" altLang="en-US" sz="1800" b="1"/>
            </a:p>
          </p:txBody>
        </p:sp>
        <p:cxnSp>
          <p:nvCxnSpPr>
            <p:cNvPr id="14" name="Straight Arrow Connector 13" descr="Arrow points to the nasolacrimal duct&#10;">
              <a:extLst>
                <a:ext uri="{FF2B5EF4-FFF2-40B4-BE49-F238E27FC236}">
                  <a16:creationId xmlns:a16="http://schemas.microsoft.com/office/drawing/2014/main" id="{8E3DC66C-A325-F474-8CA8-84E9AFE7FAA0}"/>
                </a:ext>
              </a:extLst>
            </p:cNvPr>
            <p:cNvCxnSpPr/>
            <p:nvPr/>
          </p:nvCxnSpPr>
          <p:spPr>
            <a:xfrm>
              <a:off x="6605588" y="5410200"/>
              <a:ext cx="10906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descr="Leader points to the magnified image of the square containing lacrimal puncta, lacrimal canaliculi, lacrimal sac, and nasolacrimal  duct">
              <a:extLst>
                <a:ext uri="{FF2B5EF4-FFF2-40B4-BE49-F238E27FC236}">
                  <a16:creationId xmlns:a16="http://schemas.microsoft.com/office/drawing/2014/main" id="{09F2209E-3A3C-69EB-5A43-D1707A2E6642}"/>
                </a:ext>
              </a:extLst>
            </p:cNvPr>
            <p:cNvCxnSpPr/>
            <p:nvPr/>
          </p:nvCxnSpPr>
          <p:spPr>
            <a:xfrm>
              <a:off x="2265363" y="2452688"/>
              <a:ext cx="0" cy="195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descr="Leader points to the nasolacrimal duct&#10;">
              <a:extLst>
                <a:ext uri="{FF2B5EF4-FFF2-40B4-BE49-F238E27FC236}">
                  <a16:creationId xmlns:a16="http://schemas.microsoft.com/office/drawing/2014/main" id="{0C108EA7-FD9A-3E77-21BA-3DF0B01C9FA0}"/>
                </a:ext>
              </a:extLst>
            </p:cNvPr>
            <p:cNvCxnSpPr>
              <a:endCxn id="14352" idx="0"/>
            </p:cNvCxnSpPr>
            <p:nvPr/>
          </p:nvCxnSpPr>
          <p:spPr>
            <a:xfrm>
              <a:off x="6605588" y="5410200"/>
              <a:ext cx="3175" cy="10064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52" name="TextBox 32" descr="Nasolacrimal duct&#10;">
              <a:extLst>
                <a:ext uri="{FF2B5EF4-FFF2-40B4-BE49-F238E27FC236}">
                  <a16:creationId xmlns:a16="http://schemas.microsoft.com/office/drawing/2014/main" id="{9FBB46F9-233B-AD5A-D7C8-74EEBB8F918E}"/>
                </a:ext>
              </a:extLst>
            </p:cNvPr>
            <p:cNvSpPr txBox="1">
              <a:spLocks noChangeArrowheads="1"/>
            </p:cNvSpPr>
            <p:nvPr/>
          </p:nvSpPr>
          <p:spPr bwMode="auto">
            <a:xfrm>
              <a:off x="5611813" y="6416675"/>
              <a:ext cx="19954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Nasolacrimal duct</a:t>
              </a:r>
            </a:p>
          </p:txBody>
        </p:sp>
        <p:cxnSp>
          <p:nvCxnSpPr>
            <p:cNvPr id="19" name="Straight Arrow Connector 18" descr="Arrow points to the inferior lacrimal punctum&#10;">
              <a:extLst>
                <a:ext uri="{FF2B5EF4-FFF2-40B4-BE49-F238E27FC236}">
                  <a16:creationId xmlns:a16="http://schemas.microsoft.com/office/drawing/2014/main" id="{4714C81F-BA3D-72D2-9669-291DCF8F670D}"/>
                </a:ext>
              </a:extLst>
            </p:cNvPr>
            <p:cNvCxnSpPr/>
            <p:nvPr/>
          </p:nvCxnSpPr>
          <p:spPr>
            <a:xfrm>
              <a:off x="3192463" y="4876800"/>
              <a:ext cx="137953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54" name="TextBox 32" descr="inferior lacrimal punctum&#10;">
              <a:extLst>
                <a:ext uri="{FF2B5EF4-FFF2-40B4-BE49-F238E27FC236}">
                  <a16:creationId xmlns:a16="http://schemas.microsoft.com/office/drawing/2014/main" id="{005DF903-B71C-E4F2-CFCB-C0E02C4FB84A}"/>
                </a:ext>
              </a:extLst>
            </p:cNvPr>
            <p:cNvSpPr txBox="1">
              <a:spLocks noChangeArrowheads="1"/>
            </p:cNvSpPr>
            <p:nvPr/>
          </p:nvSpPr>
          <p:spPr bwMode="auto">
            <a:xfrm>
              <a:off x="228600" y="4692650"/>
              <a:ext cx="29638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inferior lacrimal punctum</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descr="Extrinsic Eye Muscles (Lateral View)&#10;">
            <a:extLst>
              <a:ext uri="{FF2B5EF4-FFF2-40B4-BE49-F238E27FC236}">
                <a16:creationId xmlns:a16="http://schemas.microsoft.com/office/drawing/2014/main" id="{030FFAC0-90EE-9D2F-208A-5A4570518163}"/>
              </a:ext>
            </a:extLst>
          </p:cNvPr>
          <p:cNvSpPr txBox="1">
            <a:spLocks noGrp="1"/>
          </p:cNvSpPr>
          <p:nvPr>
            <p:ph type="title" idx="4294967295"/>
          </p:nvPr>
        </p:nvSpPr>
        <p:spPr bwMode="auto">
          <a:xfrm>
            <a:off x="-14288" y="152400"/>
            <a:ext cx="9144001"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Extrinsic Eye Muscles </a:t>
            </a:r>
            <a:r>
              <a:rPr kumimoji="0" lang="en-US" alt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(Lateral View)</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BF021FBD-D9BF-1C4F-80F4-62908F89F568}"/>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is a detailed anatomical model illustrating the extrinsic eye muscles from a lateral view. The model shows the eye embedded in the eye socket, with several labeled muscles colored in red. The superior rectus muscle is pointed to at the top, followed by the medial rectus slightly below and offset toward the inside. The lateral rectus is on one side, the inferior oblique runs beneath the eye, and the inferior rectus is positioned at the bottom. Arrows and labels point to each muscle for clarity.">
            <a:extLst>
              <a:ext uri="{FF2B5EF4-FFF2-40B4-BE49-F238E27FC236}">
                <a16:creationId xmlns:a16="http://schemas.microsoft.com/office/drawing/2014/main" id="{17B1E0E3-5FDD-E924-ED81-8B8FDCABC0A4}"/>
              </a:ext>
            </a:extLst>
          </p:cNvPr>
          <p:cNvGrpSpPr/>
          <p:nvPr/>
        </p:nvGrpSpPr>
        <p:grpSpPr>
          <a:xfrm>
            <a:off x="242888" y="1138238"/>
            <a:ext cx="8824912" cy="5334000"/>
            <a:chOff x="242888" y="1138238"/>
            <a:chExt cx="8824912" cy="5334000"/>
          </a:xfrm>
        </p:grpSpPr>
        <p:pic>
          <p:nvPicPr>
            <p:cNvPr id="15362" name="Picture 3" descr="Extrinsic Eye Muscles(Lateral View)&#10;">
              <a:extLst>
                <a:ext uri="{FF2B5EF4-FFF2-40B4-BE49-F238E27FC236}">
                  <a16:creationId xmlns:a16="http://schemas.microsoft.com/office/drawing/2014/main" id="{8E9F078B-7003-8824-9619-32EFA38F0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138238"/>
              <a:ext cx="7112000" cy="5334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Straight Arrow Connector 12" descr="Arrow points to the lateral rectus&#10;">
              <a:extLst>
                <a:ext uri="{FF2B5EF4-FFF2-40B4-BE49-F238E27FC236}">
                  <a16:creationId xmlns:a16="http://schemas.microsoft.com/office/drawing/2014/main" id="{B6F670DB-FC7F-5164-9199-BBDC66A5B120}"/>
                </a:ext>
              </a:extLst>
            </p:cNvPr>
            <p:cNvCxnSpPr/>
            <p:nvPr/>
          </p:nvCxnSpPr>
          <p:spPr>
            <a:xfrm flipH="1">
              <a:off x="4722813" y="4038600"/>
              <a:ext cx="269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descr="Arrow points to the inferior rectus  &#10;">
              <a:extLst>
                <a:ext uri="{FF2B5EF4-FFF2-40B4-BE49-F238E27FC236}">
                  <a16:creationId xmlns:a16="http://schemas.microsoft.com/office/drawing/2014/main" id="{C8365782-0019-5902-4300-22182499F4BA}"/>
                </a:ext>
              </a:extLst>
            </p:cNvPr>
            <p:cNvCxnSpPr/>
            <p:nvPr/>
          </p:nvCxnSpPr>
          <p:spPr>
            <a:xfrm flipV="1">
              <a:off x="3746500" y="4543425"/>
              <a:ext cx="0" cy="1019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7" name="TextBox 32" descr="Superior rectus">
              <a:extLst>
                <a:ext uri="{FF2B5EF4-FFF2-40B4-BE49-F238E27FC236}">
                  <a16:creationId xmlns:a16="http://schemas.microsoft.com/office/drawing/2014/main" id="{9EBC75E6-49D0-D31E-AFCA-68D8383BFE9B}"/>
                </a:ext>
              </a:extLst>
            </p:cNvPr>
            <p:cNvSpPr txBox="1">
              <a:spLocks noChangeArrowheads="1"/>
            </p:cNvSpPr>
            <p:nvPr/>
          </p:nvSpPr>
          <p:spPr bwMode="auto">
            <a:xfrm>
              <a:off x="7427913" y="2559050"/>
              <a:ext cx="16398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Superior rectus  </a:t>
              </a:r>
            </a:p>
          </p:txBody>
        </p:sp>
        <p:sp>
          <p:nvSpPr>
            <p:cNvPr id="15368" name="TextBox 32" descr="Lateral rectus&#10;">
              <a:extLst>
                <a:ext uri="{FF2B5EF4-FFF2-40B4-BE49-F238E27FC236}">
                  <a16:creationId xmlns:a16="http://schemas.microsoft.com/office/drawing/2014/main" id="{C298E968-1C22-3B71-6ED5-BC8C0DE6575D}"/>
                </a:ext>
              </a:extLst>
            </p:cNvPr>
            <p:cNvSpPr txBox="1">
              <a:spLocks noChangeArrowheads="1"/>
            </p:cNvSpPr>
            <p:nvPr/>
          </p:nvSpPr>
          <p:spPr bwMode="auto">
            <a:xfrm>
              <a:off x="7412038" y="3854450"/>
              <a:ext cx="16271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Lateral rectus</a:t>
              </a:r>
            </a:p>
          </p:txBody>
        </p:sp>
        <p:sp>
          <p:nvSpPr>
            <p:cNvPr id="15369" name="TextBox 32" descr="Inferior oblique&#10;">
              <a:extLst>
                <a:ext uri="{FF2B5EF4-FFF2-40B4-BE49-F238E27FC236}">
                  <a16:creationId xmlns:a16="http://schemas.microsoft.com/office/drawing/2014/main" id="{CC0752E3-692D-FC2A-A72C-C45849ABF01A}"/>
                </a:ext>
              </a:extLst>
            </p:cNvPr>
            <p:cNvSpPr txBox="1">
              <a:spLocks noChangeArrowheads="1"/>
            </p:cNvSpPr>
            <p:nvPr/>
          </p:nvSpPr>
          <p:spPr bwMode="auto">
            <a:xfrm>
              <a:off x="7415213" y="4397375"/>
              <a:ext cx="1652587"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Inferior oblique</a:t>
              </a:r>
            </a:p>
          </p:txBody>
        </p:sp>
        <p:sp>
          <p:nvSpPr>
            <p:cNvPr id="15370" name="TextBox 32" descr="Inferior rectus  &#10;">
              <a:extLst>
                <a:ext uri="{FF2B5EF4-FFF2-40B4-BE49-F238E27FC236}">
                  <a16:creationId xmlns:a16="http://schemas.microsoft.com/office/drawing/2014/main" id="{31AE59A6-C8AE-8F7E-230C-E6D961E9323D}"/>
                </a:ext>
              </a:extLst>
            </p:cNvPr>
            <p:cNvSpPr txBox="1">
              <a:spLocks noChangeArrowheads="1"/>
            </p:cNvSpPr>
            <p:nvPr/>
          </p:nvSpPr>
          <p:spPr bwMode="auto">
            <a:xfrm>
              <a:off x="7415213" y="5378450"/>
              <a:ext cx="16525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Inferior rectus  </a:t>
              </a:r>
            </a:p>
          </p:txBody>
        </p:sp>
        <p:cxnSp>
          <p:nvCxnSpPr>
            <p:cNvPr id="24" name="Straight Arrow Connector 23" descr="Arrow points to the medial rectus  &#10;">
              <a:extLst>
                <a:ext uri="{FF2B5EF4-FFF2-40B4-BE49-F238E27FC236}">
                  <a16:creationId xmlns:a16="http://schemas.microsoft.com/office/drawing/2014/main" id="{B65566E3-D86D-1EAC-05AB-B8DF2536D707}"/>
                </a:ext>
              </a:extLst>
            </p:cNvPr>
            <p:cNvCxnSpPr/>
            <p:nvPr/>
          </p:nvCxnSpPr>
          <p:spPr>
            <a:xfrm>
              <a:off x="4038600" y="3124200"/>
              <a:ext cx="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Arrow points to the superior rectus">
              <a:extLst>
                <a:ext uri="{FF2B5EF4-FFF2-40B4-BE49-F238E27FC236}">
                  <a16:creationId xmlns:a16="http://schemas.microsoft.com/office/drawing/2014/main" id="{4DC53AC5-D2D9-95F4-6D86-66C9A50A567B}"/>
                </a:ext>
              </a:extLst>
            </p:cNvPr>
            <p:cNvCxnSpPr>
              <a:stCxn id="15367" idx="1"/>
            </p:cNvCxnSpPr>
            <p:nvPr/>
          </p:nvCxnSpPr>
          <p:spPr>
            <a:xfrm flipH="1">
              <a:off x="4451350" y="2743200"/>
              <a:ext cx="297656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descr="Leader points to the medial rectus  &#10;">
              <a:extLst>
                <a:ext uri="{FF2B5EF4-FFF2-40B4-BE49-F238E27FC236}">
                  <a16:creationId xmlns:a16="http://schemas.microsoft.com/office/drawing/2014/main" id="{0C37996A-EF52-4AF1-8FFF-ECE74467E0B2}"/>
                </a:ext>
              </a:extLst>
            </p:cNvPr>
            <p:cNvCxnSpPr/>
            <p:nvPr/>
          </p:nvCxnSpPr>
          <p:spPr>
            <a:xfrm>
              <a:off x="4038600" y="3124200"/>
              <a:ext cx="3389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74" name="TextBox 32" descr="Medial rectus  &#10;">
              <a:extLst>
                <a:ext uri="{FF2B5EF4-FFF2-40B4-BE49-F238E27FC236}">
                  <a16:creationId xmlns:a16="http://schemas.microsoft.com/office/drawing/2014/main" id="{5D8ADDA6-EF8B-707C-1FA2-196B5BD32052}"/>
                </a:ext>
              </a:extLst>
            </p:cNvPr>
            <p:cNvSpPr txBox="1">
              <a:spLocks noChangeArrowheads="1"/>
            </p:cNvSpPr>
            <p:nvPr/>
          </p:nvSpPr>
          <p:spPr bwMode="auto">
            <a:xfrm>
              <a:off x="7427913" y="2940050"/>
              <a:ext cx="16398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Medial rectus  </a:t>
              </a:r>
            </a:p>
          </p:txBody>
        </p:sp>
        <p:cxnSp>
          <p:nvCxnSpPr>
            <p:cNvPr id="40" name="Straight Connector 39" descr="Leader points to the inferior rectus  &#10;">
              <a:extLst>
                <a:ext uri="{FF2B5EF4-FFF2-40B4-BE49-F238E27FC236}">
                  <a16:creationId xmlns:a16="http://schemas.microsoft.com/office/drawing/2014/main" id="{FC275727-71FC-740B-D104-224D310ED7EE}"/>
                </a:ext>
              </a:extLst>
            </p:cNvPr>
            <p:cNvCxnSpPr>
              <a:endCxn id="15370" idx="1"/>
            </p:cNvCxnSpPr>
            <p:nvPr/>
          </p:nvCxnSpPr>
          <p:spPr>
            <a:xfrm>
              <a:off x="3725863" y="5562600"/>
              <a:ext cx="3689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descr="Arrow points to the inferior oblique&#10;">
              <a:extLst>
                <a:ext uri="{FF2B5EF4-FFF2-40B4-BE49-F238E27FC236}">
                  <a16:creationId xmlns:a16="http://schemas.microsoft.com/office/drawing/2014/main" id="{0EBB7F8F-4068-CE97-52AD-FA539B0AA3B4}"/>
                </a:ext>
              </a:extLst>
            </p:cNvPr>
            <p:cNvCxnSpPr/>
            <p:nvPr/>
          </p:nvCxnSpPr>
          <p:spPr>
            <a:xfrm flipH="1">
              <a:off x="4735513" y="4719638"/>
              <a:ext cx="269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descr="Extrinsic Eye Muscles / Inferior oblique*&#10;">
            <a:extLst>
              <a:ext uri="{FF2B5EF4-FFF2-40B4-BE49-F238E27FC236}">
                <a16:creationId xmlns:a16="http://schemas.microsoft.com/office/drawing/2014/main" id="{497FBB1E-D92C-7832-EDFD-EB35E16D2189}"/>
              </a:ext>
            </a:extLst>
          </p:cNvPr>
          <p:cNvSpPr txBox="1">
            <a:spLocks noGrp="1"/>
          </p:cNvSpPr>
          <p:nvPr>
            <p:ph type="title" idx="4294967295"/>
          </p:nvPr>
        </p:nvSpPr>
        <p:spPr bwMode="auto">
          <a:xfrm>
            <a:off x="0" y="1524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Extrinsic Eye Muscles / Inferior oblique*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 </a:t>
            </a:r>
          </a:p>
        </p:txBody>
      </p:sp>
      <p:sp>
        <p:nvSpPr>
          <p:cNvPr id="15" name="Rectangle 14">
            <a:extLst>
              <a:ext uri="{FF2B5EF4-FFF2-40B4-BE49-F238E27FC236}">
                <a16:creationId xmlns:a16="http://schemas.microsoft.com/office/drawing/2014/main" id="{FC564077-5D7E-4FCD-BED5-021E723B5758}"/>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Close-up of an anatomical model of a human eye, emphasizing the inferior oblique muscle, marked by the number 6 and an asterisk.">
            <a:extLst>
              <a:ext uri="{FF2B5EF4-FFF2-40B4-BE49-F238E27FC236}">
                <a16:creationId xmlns:a16="http://schemas.microsoft.com/office/drawing/2014/main" id="{67C0BB2E-4641-4891-A4E4-CB331432BB08}"/>
              </a:ext>
            </a:extLst>
          </p:cNvPr>
          <p:cNvGrpSpPr/>
          <p:nvPr/>
        </p:nvGrpSpPr>
        <p:grpSpPr>
          <a:xfrm>
            <a:off x="1143000" y="1050925"/>
            <a:ext cx="6821488" cy="5570538"/>
            <a:chOff x="1143000" y="1050925"/>
            <a:chExt cx="6821488" cy="5570538"/>
          </a:xfrm>
        </p:grpSpPr>
        <p:pic>
          <p:nvPicPr>
            <p:cNvPr id="16386" name="Picture 4" descr="Close-up of an anatomical model of a human eye, emphasizing the inferior oblique muscle as marked by an the number 6 and asterisk.&#10;">
              <a:extLst>
                <a:ext uri="{FF2B5EF4-FFF2-40B4-BE49-F238E27FC236}">
                  <a16:creationId xmlns:a16="http://schemas.microsoft.com/office/drawing/2014/main" id="{4002BA6C-8253-EC24-F971-F0F9982F8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57"/>
            <a:stretch>
              <a:fillRect/>
            </a:stretch>
          </p:blipFill>
          <p:spPr bwMode="auto">
            <a:xfrm>
              <a:off x="1143000" y="1050925"/>
              <a:ext cx="6821488" cy="5570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9" name="Rectangle 2">
              <a:extLst>
                <a:ext uri="{FF2B5EF4-FFF2-40B4-BE49-F238E27FC236}">
                  <a16:creationId xmlns:a16="http://schemas.microsoft.com/office/drawing/2014/main" id="{11F8A3BF-C499-8EE2-308F-05C609EA6688}"/>
                </a:ext>
              </a:extLst>
            </p:cNvPr>
            <p:cNvSpPr>
              <a:spLocks noChangeArrowheads="1"/>
            </p:cNvSpPr>
            <p:nvPr/>
          </p:nvSpPr>
          <p:spPr bwMode="auto">
            <a:xfrm>
              <a:off x="4881563" y="59166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t>*</a:t>
              </a:r>
              <a:endParaRPr lang="en-US"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descr="Extrinsic Eye Muscles / Superior Oblique &#10;">
            <a:extLst>
              <a:ext uri="{FF2B5EF4-FFF2-40B4-BE49-F238E27FC236}">
                <a16:creationId xmlns:a16="http://schemas.microsoft.com/office/drawing/2014/main" id="{EEB10402-5A80-236F-6B1E-64B69361A916}"/>
              </a:ext>
            </a:extLst>
          </p:cNvPr>
          <p:cNvSpPr txBox="1">
            <a:spLocks noGrp="1"/>
          </p:cNvSpPr>
          <p:nvPr>
            <p:ph type="title" idx="4294967295"/>
          </p:nvPr>
        </p:nvSpPr>
        <p:spPr bwMode="auto">
          <a:xfrm>
            <a:off x="0" y="1524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Extrinsic Eye Muscles / Superior Oblique </a:t>
            </a:r>
          </a:p>
        </p:txBody>
      </p:sp>
      <p:sp>
        <p:nvSpPr>
          <p:cNvPr id="15" name="Rectangle 14">
            <a:extLst>
              <a:ext uri="{FF2B5EF4-FFF2-40B4-BE49-F238E27FC236}">
                <a16:creationId xmlns:a16="http://schemas.microsoft.com/office/drawing/2014/main" id="{EC094ED1-F8BE-4C4F-1ACB-48E72C1C9203}"/>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is a detailed anatomical model showing the extrinsic muscles of the eye, specifically focusing on the superior oblique muscle, labeled with the number 1. The model also highlights the superior oblique tendon, labeled with the number 2, which connects the muscle to the sclera of the eye.">
            <a:extLst>
              <a:ext uri="{FF2B5EF4-FFF2-40B4-BE49-F238E27FC236}">
                <a16:creationId xmlns:a16="http://schemas.microsoft.com/office/drawing/2014/main" id="{4EA59F41-A1B7-20C6-8A4C-33588A2DEBBF}"/>
              </a:ext>
            </a:extLst>
          </p:cNvPr>
          <p:cNvGrpSpPr/>
          <p:nvPr/>
        </p:nvGrpSpPr>
        <p:grpSpPr>
          <a:xfrm>
            <a:off x="768350" y="762000"/>
            <a:ext cx="7299325" cy="5932488"/>
            <a:chOff x="768350" y="762000"/>
            <a:chExt cx="7299325" cy="5932488"/>
          </a:xfrm>
        </p:grpSpPr>
        <p:pic>
          <p:nvPicPr>
            <p:cNvPr id="17410" name="Picture 2" descr="Extrinsic Eye Muscles / Superior Oblique &#10;">
              <a:extLst>
                <a:ext uri="{FF2B5EF4-FFF2-40B4-BE49-F238E27FC236}">
                  <a16:creationId xmlns:a16="http://schemas.microsoft.com/office/drawing/2014/main" id="{99C819F5-2E1E-B8E5-8631-AC69CCA84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762000"/>
              <a:ext cx="7299325" cy="5475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Box 32" descr="1- Superior oblique muscle  &#10;2- Superior oblique tendon&#10;">
              <a:extLst>
                <a:ext uri="{FF2B5EF4-FFF2-40B4-BE49-F238E27FC236}">
                  <a16:creationId xmlns:a16="http://schemas.microsoft.com/office/drawing/2014/main" id="{39272B15-5C77-D1B2-C5F8-21E3C6734364}"/>
                </a:ext>
              </a:extLst>
            </p:cNvPr>
            <p:cNvSpPr txBox="1">
              <a:spLocks noChangeArrowheads="1"/>
            </p:cNvSpPr>
            <p:nvPr/>
          </p:nvSpPr>
          <p:spPr bwMode="auto">
            <a:xfrm>
              <a:off x="768350" y="6324600"/>
              <a:ext cx="72993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1- Superior oblique muscle		2- Superior oblique tendon</a:t>
              </a:r>
            </a:p>
          </p:txBody>
        </p:sp>
        <p:sp>
          <p:nvSpPr>
            <p:cNvPr id="17414" name="TextBox 32" descr="1- Superior oblique muscle ">
              <a:extLst>
                <a:ext uri="{FF2B5EF4-FFF2-40B4-BE49-F238E27FC236}">
                  <a16:creationId xmlns:a16="http://schemas.microsoft.com/office/drawing/2014/main" id="{E58C50F4-43C4-575D-4B7D-6344623B19D4}"/>
                </a:ext>
              </a:extLst>
            </p:cNvPr>
            <p:cNvSpPr txBox="1">
              <a:spLocks noChangeArrowheads="1"/>
            </p:cNvSpPr>
            <p:nvPr/>
          </p:nvSpPr>
          <p:spPr bwMode="auto">
            <a:xfrm>
              <a:off x="4419600" y="301783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1</a:t>
              </a:r>
            </a:p>
          </p:txBody>
        </p:sp>
        <p:sp>
          <p:nvSpPr>
            <p:cNvPr id="17415" name="TextBox 32" descr="2- Superior oblique tendon">
              <a:extLst>
                <a:ext uri="{FF2B5EF4-FFF2-40B4-BE49-F238E27FC236}">
                  <a16:creationId xmlns:a16="http://schemas.microsoft.com/office/drawing/2014/main" id="{DBE45B02-2AAA-14E8-ABA6-84166F5BD682}"/>
                </a:ext>
              </a:extLst>
            </p:cNvPr>
            <p:cNvSpPr txBox="1">
              <a:spLocks noChangeArrowheads="1"/>
            </p:cNvSpPr>
            <p:nvPr/>
          </p:nvSpPr>
          <p:spPr bwMode="auto">
            <a:xfrm>
              <a:off x="6400800" y="31305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2</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descr="Layers of the Eyeball / Fibrous Layer (External)&#10;">
            <a:extLst>
              <a:ext uri="{FF2B5EF4-FFF2-40B4-BE49-F238E27FC236}">
                <a16:creationId xmlns:a16="http://schemas.microsoft.com/office/drawing/2014/main" id="{7CF958B3-BB32-5438-BD7B-E56C8B88D97E}"/>
              </a:ext>
            </a:extLst>
          </p:cNvPr>
          <p:cNvSpPr txBox="1">
            <a:spLocks noGrp="1"/>
          </p:cNvSpPr>
          <p:nvPr>
            <p:ph type="title" idx="4294967295"/>
          </p:nvPr>
        </p:nvSpPr>
        <p:spPr bwMode="auto">
          <a:xfrm>
            <a:off x="0" y="109538"/>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Layers of the Eyeball / Fibrous Layer (External)</a:t>
            </a:r>
          </a:p>
        </p:txBody>
      </p:sp>
      <p:grpSp>
        <p:nvGrpSpPr>
          <p:cNvPr id="2" name="Group 1" descr="The image consists of two diagrams of an eyeball. On the left, there is a transverse section of the eyeball showing the sclera and cornea. Red and orange hues highlight different layers, with branching lines representing blood vessels. On the right, an anterior view shows the exterior of the eye, with an emphasis on the cornea and sclera. The cornea is transparent and curved over a blue and grey iris, and the sclera is white with visible blood vessels. Labels with arrows point to the sclera and cornea in both diagrams.">
            <a:extLst>
              <a:ext uri="{FF2B5EF4-FFF2-40B4-BE49-F238E27FC236}">
                <a16:creationId xmlns:a16="http://schemas.microsoft.com/office/drawing/2014/main" id="{A49421A1-BA39-02C3-552E-23017CCE2645}"/>
              </a:ext>
            </a:extLst>
          </p:cNvPr>
          <p:cNvGrpSpPr/>
          <p:nvPr/>
        </p:nvGrpSpPr>
        <p:grpSpPr>
          <a:xfrm>
            <a:off x="198438" y="731838"/>
            <a:ext cx="8793162" cy="5943600"/>
            <a:chOff x="198438" y="731838"/>
            <a:chExt cx="8793162" cy="5943600"/>
          </a:xfrm>
        </p:grpSpPr>
        <p:pic>
          <p:nvPicPr>
            <p:cNvPr id="4098" name="Picture 16" descr="Transverse Section of Eyeball&#10;">
              <a:extLst>
                <a:ext uri="{FF2B5EF4-FFF2-40B4-BE49-F238E27FC236}">
                  <a16:creationId xmlns:a16="http://schemas.microsoft.com/office/drawing/2014/main" id="{54FA8BF2-9A1C-0AE1-F336-6DA3DB526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310" t="32014" r="6033"/>
            <a:stretch>
              <a:fillRect/>
            </a:stretch>
          </p:blipFill>
          <p:spPr bwMode="auto">
            <a:xfrm>
              <a:off x="198438" y="2362200"/>
              <a:ext cx="4232275" cy="394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2" descr="Anterior View of Eyeball&#10;">
              <a:extLst>
                <a:ext uri="{FF2B5EF4-FFF2-40B4-BE49-F238E27FC236}">
                  <a16:creationId xmlns:a16="http://schemas.microsoft.com/office/drawing/2014/main" id="{05FE4119-E311-ACBA-4788-F8638D0C2AE7}"/>
                </a:ext>
              </a:extLst>
            </p:cNvPr>
            <p:cNvPicPr>
              <a:picLocks noChangeAspect="1"/>
            </p:cNvPicPr>
            <p:nvPr/>
          </p:nvPicPr>
          <p:blipFill>
            <a:blip r:embed="rId3">
              <a:extLst>
                <a:ext uri="{28A0092B-C50C-407E-A947-70E740481C1C}">
                  <a14:useLocalDpi xmlns:a14="http://schemas.microsoft.com/office/drawing/2010/main" val="0"/>
                </a:ext>
              </a:extLst>
            </a:blip>
            <a:srcRect l="15404"/>
            <a:stretch>
              <a:fillRect/>
            </a:stretch>
          </p:blipFill>
          <p:spPr bwMode="auto">
            <a:xfrm>
              <a:off x="4551363" y="731838"/>
              <a:ext cx="4440237" cy="3935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2" name="TextBox 32" descr="Sclera&#10;">
              <a:extLst>
                <a:ext uri="{FF2B5EF4-FFF2-40B4-BE49-F238E27FC236}">
                  <a16:creationId xmlns:a16="http://schemas.microsoft.com/office/drawing/2014/main" id="{1949B5C2-7FD4-88D3-303A-8CA60B664811}"/>
                </a:ext>
              </a:extLst>
            </p:cNvPr>
            <p:cNvSpPr txBox="1">
              <a:spLocks noChangeArrowheads="1"/>
            </p:cNvSpPr>
            <p:nvPr/>
          </p:nvSpPr>
          <p:spPr bwMode="auto">
            <a:xfrm>
              <a:off x="1771650" y="1233488"/>
              <a:ext cx="11430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Sclera</a:t>
              </a:r>
            </a:p>
          </p:txBody>
        </p:sp>
        <p:sp>
          <p:nvSpPr>
            <p:cNvPr id="4104" name="TextBox 32" descr="Cornea&#10;">
              <a:extLst>
                <a:ext uri="{FF2B5EF4-FFF2-40B4-BE49-F238E27FC236}">
                  <a16:creationId xmlns:a16="http://schemas.microsoft.com/office/drawing/2014/main" id="{2CE1A381-CB10-A2BA-EA3E-75E64AE0BCD9}"/>
                </a:ext>
              </a:extLst>
            </p:cNvPr>
            <p:cNvSpPr txBox="1">
              <a:spLocks noChangeArrowheads="1"/>
            </p:cNvSpPr>
            <p:nvPr/>
          </p:nvSpPr>
          <p:spPr bwMode="auto">
            <a:xfrm>
              <a:off x="3376613" y="1781175"/>
              <a:ext cx="9906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Cornea</a:t>
              </a:r>
            </a:p>
          </p:txBody>
        </p:sp>
        <p:sp>
          <p:nvSpPr>
            <p:cNvPr id="4107" name="TextBox 32" descr="Transverse Section of Eyeball&#10;">
              <a:extLst>
                <a:ext uri="{FF2B5EF4-FFF2-40B4-BE49-F238E27FC236}">
                  <a16:creationId xmlns:a16="http://schemas.microsoft.com/office/drawing/2014/main" id="{7B90D5E6-3823-7996-DAD8-1F0AFC7966F4}"/>
                </a:ext>
              </a:extLst>
            </p:cNvPr>
            <p:cNvSpPr txBox="1">
              <a:spLocks noChangeArrowheads="1"/>
            </p:cNvSpPr>
            <p:nvPr/>
          </p:nvSpPr>
          <p:spPr bwMode="auto">
            <a:xfrm>
              <a:off x="222250" y="6305550"/>
              <a:ext cx="4144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Transverse Section of Eyeball</a:t>
              </a:r>
            </a:p>
          </p:txBody>
        </p:sp>
        <p:sp>
          <p:nvSpPr>
            <p:cNvPr id="4106" name="TextBox 32" descr="Anterior View of Eyeball&#10;">
              <a:extLst>
                <a:ext uri="{FF2B5EF4-FFF2-40B4-BE49-F238E27FC236}">
                  <a16:creationId xmlns:a16="http://schemas.microsoft.com/office/drawing/2014/main" id="{BA0D016D-8338-F7A0-7895-7380F73AADE9}"/>
                </a:ext>
              </a:extLst>
            </p:cNvPr>
            <p:cNvSpPr txBox="1">
              <a:spLocks noChangeArrowheads="1"/>
            </p:cNvSpPr>
            <p:nvPr/>
          </p:nvSpPr>
          <p:spPr bwMode="auto">
            <a:xfrm>
              <a:off x="4551363" y="4648200"/>
              <a:ext cx="4440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Anterior View of Eyeball</a:t>
              </a:r>
            </a:p>
          </p:txBody>
        </p:sp>
        <p:cxnSp>
          <p:nvCxnSpPr>
            <p:cNvPr id="7" name="Straight Arrow Connector 6" descr="Arrow points to the sclera">
              <a:extLst>
                <a:ext uri="{FF2B5EF4-FFF2-40B4-BE49-F238E27FC236}">
                  <a16:creationId xmlns:a16="http://schemas.microsoft.com/office/drawing/2014/main" id="{9F95E1F2-3147-28E7-0821-2418DA108A60}"/>
                </a:ext>
                <a:ext uri="{C183D7F6-B498-43B3-948B-1728B52AA6E4}">
                  <adec:decorative xmlns:adec="http://schemas.microsoft.com/office/drawing/2017/decorative" val="0"/>
                </a:ext>
              </a:extLst>
            </p:cNvPr>
            <p:cNvCxnSpPr>
              <a:stCxn id="4102" idx="3"/>
            </p:cNvCxnSpPr>
            <p:nvPr/>
          </p:nvCxnSpPr>
          <p:spPr>
            <a:xfrm>
              <a:off x="2914650" y="1417638"/>
              <a:ext cx="3486150" cy="333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rrow points to the sclera">
              <a:extLst>
                <a:ext uri="{FF2B5EF4-FFF2-40B4-BE49-F238E27FC236}">
                  <a16:creationId xmlns:a16="http://schemas.microsoft.com/office/drawing/2014/main" id="{2E754DCD-72A3-40AC-6A84-25F2D685B780}"/>
                </a:ext>
                <a:ext uri="{C183D7F6-B498-43B3-948B-1728B52AA6E4}">
                  <adec:decorative xmlns:adec="http://schemas.microsoft.com/office/drawing/2017/decorative" val="0"/>
                </a:ext>
              </a:extLst>
            </p:cNvPr>
            <p:cNvCxnSpPr>
              <a:stCxn id="4102" idx="2"/>
            </p:cNvCxnSpPr>
            <p:nvPr/>
          </p:nvCxnSpPr>
          <p:spPr>
            <a:xfrm>
              <a:off x="2343150" y="1603375"/>
              <a:ext cx="0" cy="1095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descr="Line leads to the pointer to the cornea">
              <a:extLst>
                <a:ext uri="{FF2B5EF4-FFF2-40B4-BE49-F238E27FC236}">
                  <a16:creationId xmlns:a16="http://schemas.microsoft.com/office/drawing/2014/main" id="{407A45CD-67F9-52CA-5E46-4181FA77B555}"/>
                </a:ext>
                <a:ext uri="{C183D7F6-B498-43B3-948B-1728B52AA6E4}">
                  <adec:decorative xmlns:adec="http://schemas.microsoft.com/office/drawing/2017/decorative" val="0"/>
                </a:ext>
              </a:extLst>
            </p:cNvPr>
            <p:cNvCxnSpPr/>
            <p:nvPr/>
          </p:nvCxnSpPr>
          <p:spPr>
            <a:xfrm flipV="1">
              <a:off x="4367213" y="1981200"/>
              <a:ext cx="2033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descr="Arrow points to the cornea">
              <a:extLst>
                <a:ext uri="{FF2B5EF4-FFF2-40B4-BE49-F238E27FC236}">
                  <a16:creationId xmlns:a16="http://schemas.microsoft.com/office/drawing/2014/main" id="{FDAAC9FB-83D7-812A-9E94-0A2DABB30DB0}"/>
                </a:ext>
                <a:ext uri="{C183D7F6-B498-43B3-948B-1728B52AA6E4}">
                  <adec:decorative xmlns:adec="http://schemas.microsoft.com/office/drawing/2017/decorative" val="0"/>
                </a:ext>
              </a:extLst>
            </p:cNvPr>
            <p:cNvCxnSpPr/>
            <p:nvPr/>
          </p:nvCxnSpPr>
          <p:spPr>
            <a:xfrm>
              <a:off x="6400800" y="1981200"/>
              <a:ext cx="0" cy="393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rrow points to the cornea">
              <a:extLst>
                <a:ext uri="{FF2B5EF4-FFF2-40B4-BE49-F238E27FC236}">
                  <a16:creationId xmlns:a16="http://schemas.microsoft.com/office/drawing/2014/main" id="{2538F424-3286-A846-3A94-41A2574DF820}"/>
                </a:ext>
                <a:ext uri="{C183D7F6-B498-43B3-948B-1728B52AA6E4}">
                  <adec:decorative xmlns:adec="http://schemas.microsoft.com/office/drawing/2017/decorative" val="0"/>
                </a:ext>
              </a:extLst>
            </p:cNvPr>
            <p:cNvCxnSpPr>
              <a:stCxn id="4104" idx="2"/>
            </p:cNvCxnSpPr>
            <p:nvPr/>
          </p:nvCxnSpPr>
          <p:spPr>
            <a:xfrm>
              <a:off x="3871913" y="2151063"/>
              <a:ext cx="0" cy="1449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65A28948-5668-7DEC-67A2-730A5B37D6FE}"/>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descr="Layers of the Eyeball / Vascular Layer (Middle)&#10;">
            <a:extLst>
              <a:ext uri="{FF2B5EF4-FFF2-40B4-BE49-F238E27FC236}">
                <a16:creationId xmlns:a16="http://schemas.microsoft.com/office/drawing/2014/main" id="{7C32191C-CD3F-3CAE-E4B7-E7350715EE25}"/>
              </a:ext>
            </a:extLst>
          </p:cNvPr>
          <p:cNvSpPr txBox="1">
            <a:spLocks noGrp="1"/>
          </p:cNvSpPr>
          <p:nvPr>
            <p:ph type="title" idx="4294967295"/>
          </p:nvPr>
        </p:nvSpPr>
        <p:spPr bwMode="auto">
          <a:xfrm>
            <a:off x="0" y="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Layers of the Eyeball / Vascular Layer (Middle)</a:t>
            </a:r>
          </a:p>
        </p:txBody>
      </p:sp>
      <p:sp>
        <p:nvSpPr>
          <p:cNvPr id="15" name="Rectangle 14">
            <a:extLst>
              <a:ext uri="{FF2B5EF4-FFF2-40B4-BE49-F238E27FC236}">
                <a16:creationId xmlns:a16="http://schemas.microsoft.com/office/drawing/2014/main" id="{E14FE147-810D-441A-105E-4B2D2CA9D7B0}"/>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illustrates different views of the vascular layer (middle layer) of the eyeball. The top section shows a superior view of the eyeball model, with a label pointing to the brown-colored choroid layer. Below, two separate images focus on the posterior and anterior views of the front parts of the vascular layer. Both views demonstrate the circular arrangement of the ciliary body, iris, and central pupil, with arrows labeling each part.">
            <a:extLst>
              <a:ext uri="{FF2B5EF4-FFF2-40B4-BE49-F238E27FC236}">
                <a16:creationId xmlns:a16="http://schemas.microsoft.com/office/drawing/2014/main" id="{9C3020D6-948B-7958-359F-B8071E2A3FA0}"/>
              </a:ext>
            </a:extLst>
          </p:cNvPr>
          <p:cNvGrpSpPr/>
          <p:nvPr/>
        </p:nvGrpSpPr>
        <p:grpSpPr>
          <a:xfrm>
            <a:off x="77788" y="609600"/>
            <a:ext cx="8975725" cy="6188075"/>
            <a:chOff x="77788" y="609600"/>
            <a:chExt cx="8975725" cy="6188075"/>
          </a:xfrm>
        </p:grpSpPr>
        <p:pic>
          <p:nvPicPr>
            <p:cNvPr id="5122" name="Picture 2" descr="Superior view of the eye shows the choroid.">
              <a:extLst>
                <a:ext uri="{FF2B5EF4-FFF2-40B4-BE49-F238E27FC236}">
                  <a16:creationId xmlns:a16="http://schemas.microsoft.com/office/drawing/2014/main" id="{F0C477C4-195A-8D6D-29C2-226A37DA5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70" b="29919"/>
            <a:stretch>
              <a:fillRect/>
            </a:stretch>
          </p:blipFill>
          <p:spPr bwMode="auto">
            <a:xfrm>
              <a:off x="3092450" y="609600"/>
              <a:ext cx="2851150" cy="2916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3" descr="Posterior view of the ciliary body, iris, and pupil of the eye.">
              <a:extLst>
                <a:ext uri="{FF2B5EF4-FFF2-40B4-BE49-F238E27FC236}">
                  <a16:creationId xmlns:a16="http://schemas.microsoft.com/office/drawing/2014/main" id="{C0344E25-ACDB-26D4-8BD4-6BE6372960A3}"/>
                </a:ext>
              </a:extLst>
            </p:cNvPr>
            <p:cNvPicPr>
              <a:picLocks noChangeAspect="1"/>
            </p:cNvPicPr>
            <p:nvPr/>
          </p:nvPicPr>
          <p:blipFill>
            <a:blip r:embed="rId4">
              <a:extLst>
                <a:ext uri="{28A0092B-C50C-407E-A947-70E740481C1C}">
                  <a14:useLocalDpi xmlns:a14="http://schemas.microsoft.com/office/drawing/2010/main" val="0"/>
                </a:ext>
              </a:extLst>
            </a:blip>
            <a:srcRect t="17931" r="51379" b="17931"/>
            <a:stretch>
              <a:fillRect/>
            </a:stretch>
          </p:blipFill>
          <p:spPr bwMode="auto">
            <a:xfrm>
              <a:off x="77788" y="3605213"/>
              <a:ext cx="3219450" cy="3184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18" descr="An anterior view of the ciliary body, iris, and pupil of the eye.">
              <a:extLst>
                <a:ext uri="{FF2B5EF4-FFF2-40B4-BE49-F238E27FC236}">
                  <a16:creationId xmlns:a16="http://schemas.microsoft.com/office/drawing/2014/main" id="{ABA3BA1E-66A5-8689-2D3B-9C9EB0530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409" t="3645" r="9167" b="2528"/>
            <a:stretch>
              <a:fillRect/>
            </a:stretch>
          </p:blipFill>
          <p:spPr bwMode="auto">
            <a:xfrm>
              <a:off x="5791200" y="3582988"/>
              <a:ext cx="3262313" cy="3214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6" name="TextBox 32" descr="Choroid&#10;">
              <a:extLst>
                <a:ext uri="{FF2B5EF4-FFF2-40B4-BE49-F238E27FC236}">
                  <a16:creationId xmlns:a16="http://schemas.microsoft.com/office/drawing/2014/main" id="{84BF311B-F436-4D27-CCC2-D9CBD98157FB}"/>
                </a:ext>
              </a:extLst>
            </p:cNvPr>
            <p:cNvSpPr txBox="1">
              <a:spLocks noChangeArrowheads="1"/>
            </p:cNvSpPr>
            <p:nvPr/>
          </p:nvSpPr>
          <p:spPr bwMode="auto">
            <a:xfrm>
              <a:off x="1716088" y="1376363"/>
              <a:ext cx="12192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Choroid</a:t>
              </a:r>
            </a:p>
          </p:txBody>
        </p:sp>
        <p:cxnSp>
          <p:nvCxnSpPr>
            <p:cNvPr id="12" name="Straight Arrow Connector 11" descr="Arrow points to the choroid">
              <a:extLst>
                <a:ext uri="{FF2B5EF4-FFF2-40B4-BE49-F238E27FC236}">
                  <a16:creationId xmlns:a16="http://schemas.microsoft.com/office/drawing/2014/main" id="{63888317-1B55-65D2-47CF-A870102C0886}"/>
                </a:ext>
              </a:extLst>
            </p:cNvPr>
            <p:cNvCxnSpPr>
              <a:stCxn id="5126" idx="3"/>
            </p:cNvCxnSpPr>
            <p:nvPr/>
          </p:nvCxnSpPr>
          <p:spPr>
            <a:xfrm>
              <a:off x="2935288" y="1560513"/>
              <a:ext cx="165735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31" name="TextBox 32" descr="Posterior View&#10;">
              <a:extLst>
                <a:ext uri="{FF2B5EF4-FFF2-40B4-BE49-F238E27FC236}">
                  <a16:creationId xmlns:a16="http://schemas.microsoft.com/office/drawing/2014/main" id="{46E3BD44-3F7B-EACD-04FF-9F14D797584F}"/>
                </a:ext>
              </a:extLst>
            </p:cNvPr>
            <p:cNvSpPr txBox="1">
              <a:spLocks noChangeArrowheads="1"/>
            </p:cNvSpPr>
            <p:nvPr/>
          </p:nvSpPr>
          <p:spPr bwMode="auto">
            <a:xfrm>
              <a:off x="95250" y="3182938"/>
              <a:ext cx="318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Posterior View</a:t>
              </a:r>
            </a:p>
          </p:txBody>
        </p:sp>
        <p:sp>
          <p:nvSpPr>
            <p:cNvPr id="26" name="Left Brace 25" descr="Bracket at the boundary of the cell body">
              <a:extLst>
                <a:ext uri="{FF2B5EF4-FFF2-40B4-BE49-F238E27FC236}">
                  <a16:creationId xmlns:a16="http://schemas.microsoft.com/office/drawing/2014/main" id="{E3C51AF3-6F07-13D6-5153-E9A202609A7B}"/>
                </a:ext>
                <a:ext uri="{C183D7F6-B498-43B3-948B-1728B52AA6E4}">
                  <adec:decorative xmlns:adec="http://schemas.microsoft.com/office/drawing/2017/decorative" val="0"/>
                </a:ext>
              </a:extLst>
            </p:cNvPr>
            <p:cNvSpPr/>
            <p:nvPr/>
          </p:nvSpPr>
          <p:spPr>
            <a:xfrm flipH="1">
              <a:off x="1887538" y="3951288"/>
              <a:ext cx="382587" cy="75723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36" name="Straight Arrow Connector 35" descr="Arrow points to the ciliary body">
              <a:extLst>
                <a:ext uri="{FF2B5EF4-FFF2-40B4-BE49-F238E27FC236}">
                  <a16:creationId xmlns:a16="http://schemas.microsoft.com/office/drawing/2014/main" id="{0014C452-902C-D044-28F0-8C49D11226E1}"/>
                </a:ext>
              </a:extLst>
            </p:cNvPr>
            <p:cNvCxnSpPr/>
            <p:nvPr/>
          </p:nvCxnSpPr>
          <p:spPr>
            <a:xfrm flipH="1" flipV="1">
              <a:off x="2151063" y="4325938"/>
              <a:ext cx="1146175"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rrow points to the ciliary body">
              <a:extLst>
                <a:ext uri="{FF2B5EF4-FFF2-40B4-BE49-F238E27FC236}">
                  <a16:creationId xmlns:a16="http://schemas.microsoft.com/office/drawing/2014/main" id="{96B1275C-9868-E54A-BB6C-E6D9BD158C42}"/>
                </a:ext>
              </a:extLst>
            </p:cNvPr>
            <p:cNvCxnSpPr/>
            <p:nvPr/>
          </p:nvCxnSpPr>
          <p:spPr>
            <a:xfrm flipV="1">
              <a:off x="5430838" y="4076700"/>
              <a:ext cx="1831975" cy="396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8" name="TextBox 32" descr="Pupil &#10;">
              <a:extLst>
                <a:ext uri="{FF2B5EF4-FFF2-40B4-BE49-F238E27FC236}">
                  <a16:creationId xmlns:a16="http://schemas.microsoft.com/office/drawing/2014/main" id="{B00A55F6-A806-F979-6631-39AA92538568}"/>
                </a:ext>
              </a:extLst>
            </p:cNvPr>
            <p:cNvSpPr txBox="1">
              <a:spLocks noChangeArrowheads="1"/>
            </p:cNvSpPr>
            <p:nvPr/>
          </p:nvSpPr>
          <p:spPr bwMode="auto">
            <a:xfrm>
              <a:off x="4103688" y="5224463"/>
              <a:ext cx="9366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Pupil </a:t>
              </a:r>
            </a:p>
          </p:txBody>
        </p:sp>
        <p:sp>
          <p:nvSpPr>
            <p:cNvPr id="5132" name="TextBox 32" descr="Ciliary body&#10;">
              <a:extLst>
                <a:ext uri="{FF2B5EF4-FFF2-40B4-BE49-F238E27FC236}">
                  <a16:creationId xmlns:a16="http://schemas.microsoft.com/office/drawing/2014/main" id="{45A94E67-C94D-292C-9B1E-5A2DE14DFDEC}"/>
                </a:ext>
              </a:extLst>
            </p:cNvPr>
            <p:cNvSpPr txBox="1">
              <a:spLocks noChangeArrowheads="1"/>
            </p:cNvSpPr>
            <p:nvPr/>
          </p:nvSpPr>
          <p:spPr bwMode="auto">
            <a:xfrm>
              <a:off x="3916363" y="3914775"/>
              <a:ext cx="151606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Ciliary body</a:t>
              </a:r>
            </a:p>
          </p:txBody>
        </p:sp>
        <p:sp>
          <p:nvSpPr>
            <p:cNvPr id="5133" name="TextBox 32" descr="Anterior View&#10;">
              <a:extLst>
                <a:ext uri="{FF2B5EF4-FFF2-40B4-BE49-F238E27FC236}">
                  <a16:creationId xmlns:a16="http://schemas.microsoft.com/office/drawing/2014/main" id="{6FBED962-BDA7-9A6F-C58B-2C8A0152D431}"/>
                </a:ext>
              </a:extLst>
            </p:cNvPr>
            <p:cNvSpPr txBox="1">
              <a:spLocks noChangeArrowheads="1"/>
            </p:cNvSpPr>
            <p:nvPr/>
          </p:nvSpPr>
          <p:spPr bwMode="auto">
            <a:xfrm>
              <a:off x="5791200" y="3214688"/>
              <a:ext cx="326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Anterior View</a:t>
              </a:r>
            </a:p>
          </p:txBody>
        </p:sp>
        <p:cxnSp>
          <p:nvCxnSpPr>
            <p:cNvPr id="38" name="Straight Arrow Connector 37" descr="Arrow points to the pupil">
              <a:extLst>
                <a:ext uri="{FF2B5EF4-FFF2-40B4-BE49-F238E27FC236}">
                  <a16:creationId xmlns:a16="http://schemas.microsoft.com/office/drawing/2014/main" id="{6D8E05CF-53AF-DABE-8C8E-7B8E8DCDE488}"/>
                </a:ext>
              </a:extLst>
            </p:cNvPr>
            <p:cNvCxnSpPr>
              <a:stCxn id="5128" idx="3"/>
            </p:cNvCxnSpPr>
            <p:nvPr/>
          </p:nvCxnSpPr>
          <p:spPr>
            <a:xfrm flipV="1">
              <a:off x="5040313" y="5348288"/>
              <a:ext cx="2263775" cy="603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descr="Arrow points to the pupil">
              <a:extLst>
                <a:ext uri="{FF2B5EF4-FFF2-40B4-BE49-F238E27FC236}">
                  <a16:creationId xmlns:a16="http://schemas.microsoft.com/office/drawing/2014/main" id="{C5968EEA-1E95-92E2-F3EF-38354981C082}"/>
                </a:ext>
              </a:extLst>
            </p:cNvPr>
            <p:cNvCxnSpPr>
              <a:stCxn id="5128" idx="1"/>
            </p:cNvCxnSpPr>
            <p:nvPr/>
          </p:nvCxnSpPr>
          <p:spPr>
            <a:xfrm flipH="1" flipV="1">
              <a:off x="1927225" y="5381625"/>
              <a:ext cx="2176463" cy="269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descr="Leader points to the iris">
              <a:extLst>
                <a:ext uri="{FF2B5EF4-FFF2-40B4-BE49-F238E27FC236}">
                  <a16:creationId xmlns:a16="http://schemas.microsoft.com/office/drawing/2014/main" id="{129B7EC9-009C-CEAE-D073-0586346FE5BC}"/>
                </a:ext>
              </a:extLst>
            </p:cNvPr>
            <p:cNvCxnSpPr>
              <a:endCxn id="5140" idx="1"/>
            </p:cNvCxnSpPr>
            <p:nvPr/>
          </p:nvCxnSpPr>
          <p:spPr>
            <a:xfrm flipV="1">
              <a:off x="3271838" y="4681538"/>
              <a:ext cx="935037" cy="2587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descr="Arrow points to the iris">
              <a:extLst>
                <a:ext uri="{FF2B5EF4-FFF2-40B4-BE49-F238E27FC236}">
                  <a16:creationId xmlns:a16="http://schemas.microsoft.com/office/drawing/2014/main" id="{0E847F73-0F03-9340-7DF1-84DF9A83C202}"/>
                </a:ext>
              </a:extLst>
            </p:cNvPr>
            <p:cNvCxnSpPr/>
            <p:nvPr/>
          </p:nvCxnSpPr>
          <p:spPr>
            <a:xfrm flipH="1">
              <a:off x="2106613" y="4940300"/>
              <a:ext cx="11906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descr="Arrow points to the iris">
              <a:extLst>
                <a:ext uri="{FF2B5EF4-FFF2-40B4-BE49-F238E27FC236}">
                  <a16:creationId xmlns:a16="http://schemas.microsoft.com/office/drawing/2014/main" id="{F5E64D15-4F02-B98D-0256-1AD4494C9F71}"/>
                </a:ext>
              </a:extLst>
            </p:cNvPr>
            <p:cNvCxnSpPr/>
            <p:nvPr/>
          </p:nvCxnSpPr>
          <p:spPr>
            <a:xfrm>
              <a:off x="5141913" y="4681538"/>
              <a:ext cx="2079625" cy="6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0" name="TextBox 32" descr="Iris&#10;">
              <a:extLst>
                <a:ext uri="{FF2B5EF4-FFF2-40B4-BE49-F238E27FC236}">
                  <a16:creationId xmlns:a16="http://schemas.microsoft.com/office/drawing/2014/main" id="{58E220EB-BA7D-F826-3C33-396C042AEAB8}"/>
                </a:ext>
              </a:extLst>
            </p:cNvPr>
            <p:cNvSpPr txBox="1">
              <a:spLocks noChangeArrowheads="1"/>
            </p:cNvSpPr>
            <p:nvPr/>
          </p:nvSpPr>
          <p:spPr bwMode="auto">
            <a:xfrm>
              <a:off x="4206875" y="4495800"/>
              <a:ext cx="9350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Iris</a:t>
              </a:r>
            </a:p>
          </p:txBody>
        </p:sp>
        <p:sp>
          <p:nvSpPr>
            <p:cNvPr id="3" name="Left Brace 2" descr="Bracket at the boundary of the cell body">
              <a:extLst>
                <a:ext uri="{FF2B5EF4-FFF2-40B4-BE49-F238E27FC236}">
                  <a16:creationId xmlns:a16="http://schemas.microsoft.com/office/drawing/2014/main" id="{F5348A37-651D-56C2-DA6C-0E16976AE6E4}"/>
                </a:ext>
                <a:ext uri="{C183D7F6-B498-43B3-948B-1728B52AA6E4}">
                  <adec:decorative xmlns:adec="http://schemas.microsoft.com/office/drawing/2017/decorative" val="0"/>
                </a:ext>
              </a:extLst>
            </p:cNvPr>
            <p:cNvSpPr/>
            <p:nvPr/>
          </p:nvSpPr>
          <p:spPr>
            <a:xfrm>
              <a:off x="7124700" y="3886200"/>
              <a:ext cx="314325" cy="381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4" name="Left Brace 23" descr="Bracket at the boundary of the iris">
              <a:extLst>
                <a:ext uri="{FF2B5EF4-FFF2-40B4-BE49-F238E27FC236}">
                  <a16:creationId xmlns:a16="http://schemas.microsoft.com/office/drawing/2014/main" id="{A73BDD79-A6FC-A79E-8C10-840F511A1372}"/>
                </a:ext>
                <a:ext uri="{C183D7F6-B498-43B3-948B-1728B52AA6E4}">
                  <adec:decorative xmlns:adec="http://schemas.microsoft.com/office/drawing/2017/decorative" val="0"/>
                </a:ext>
              </a:extLst>
            </p:cNvPr>
            <p:cNvSpPr/>
            <p:nvPr/>
          </p:nvSpPr>
          <p:spPr>
            <a:xfrm>
              <a:off x="7086600" y="4281488"/>
              <a:ext cx="352425" cy="82391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5" name="Left Brace 24" descr="Bracket at the boundary of the iris">
              <a:extLst>
                <a:ext uri="{FF2B5EF4-FFF2-40B4-BE49-F238E27FC236}">
                  <a16:creationId xmlns:a16="http://schemas.microsoft.com/office/drawing/2014/main" id="{6C96EECB-6956-9C38-0CBD-E7019F2AD9B5}"/>
                </a:ext>
                <a:ext uri="{C183D7F6-B498-43B3-948B-1728B52AA6E4}">
                  <adec:decorative xmlns:adec="http://schemas.microsoft.com/office/drawing/2017/decorative" val="0"/>
                </a:ext>
              </a:extLst>
            </p:cNvPr>
            <p:cNvSpPr/>
            <p:nvPr/>
          </p:nvSpPr>
          <p:spPr>
            <a:xfrm flipH="1">
              <a:off x="1887538" y="4700588"/>
              <a:ext cx="382587" cy="4810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43" name="Straight Connector 42" descr="Leader points to the ciliary body">
              <a:extLst>
                <a:ext uri="{FF2B5EF4-FFF2-40B4-BE49-F238E27FC236}">
                  <a16:creationId xmlns:a16="http://schemas.microsoft.com/office/drawing/2014/main" id="{76A8822C-ADD8-D830-E45C-F927F66C7D1A}"/>
                </a:ext>
              </a:extLst>
            </p:cNvPr>
            <p:cNvCxnSpPr>
              <a:endCxn id="5132" idx="1"/>
            </p:cNvCxnSpPr>
            <p:nvPr/>
          </p:nvCxnSpPr>
          <p:spPr>
            <a:xfrm flipV="1">
              <a:off x="3297238" y="4098925"/>
              <a:ext cx="619125" cy="223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descr="Layers of the Eyeball / Neural Layer (Internal)&#10;">
            <a:extLst>
              <a:ext uri="{FF2B5EF4-FFF2-40B4-BE49-F238E27FC236}">
                <a16:creationId xmlns:a16="http://schemas.microsoft.com/office/drawing/2014/main" id="{5AA6A3BE-9E12-26FB-904F-751737363134}"/>
              </a:ext>
            </a:extLst>
          </p:cNvPr>
          <p:cNvSpPr txBox="1">
            <a:spLocks noGrp="1"/>
          </p:cNvSpPr>
          <p:nvPr>
            <p:ph type="title" idx="4294967295"/>
          </p:nvPr>
        </p:nvSpPr>
        <p:spPr bwMode="auto">
          <a:xfrm>
            <a:off x="0" y="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Layers of the Eyeball / Neural Layer (Internal)</a:t>
            </a:r>
          </a:p>
        </p:txBody>
      </p:sp>
      <p:sp>
        <p:nvSpPr>
          <p:cNvPr id="15" name="Rectangle 14">
            <a:extLst>
              <a:ext uri="{FF2B5EF4-FFF2-40B4-BE49-F238E27FC236}">
                <a16:creationId xmlns:a16="http://schemas.microsoft.com/office/drawing/2014/main" id="{8617076F-2AA0-65C6-30D9-8B847DD37FB0}"/>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is divided into two main sections. On the left, a model of the human eye's internal neural layer highlights the retina. On the right, a magnified view of the boxed area shows details of the optic disc, fovea centralis, and macula lutea, with labels pointing to each specific part.">
            <a:extLst>
              <a:ext uri="{FF2B5EF4-FFF2-40B4-BE49-F238E27FC236}">
                <a16:creationId xmlns:a16="http://schemas.microsoft.com/office/drawing/2014/main" id="{567AD01E-1B73-714D-B08B-F8DD060CDDF5}"/>
              </a:ext>
            </a:extLst>
          </p:cNvPr>
          <p:cNvGrpSpPr/>
          <p:nvPr/>
        </p:nvGrpSpPr>
        <p:grpSpPr>
          <a:xfrm>
            <a:off x="152400" y="679450"/>
            <a:ext cx="8839200" cy="5937250"/>
            <a:chOff x="152400" y="679450"/>
            <a:chExt cx="8839200" cy="5937250"/>
          </a:xfrm>
        </p:grpSpPr>
        <p:pic>
          <p:nvPicPr>
            <p:cNvPr id="7170" name="Picture 16" descr="Retina shows the optic disc, macula lutea, and fovea centralis">
              <a:extLst>
                <a:ext uri="{FF2B5EF4-FFF2-40B4-BE49-F238E27FC236}">
                  <a16:creationId xmlns:a16="http://schemas.microsoft.com/office/drawing/2014/main" id="{028982C3-F64A-469A-94D7-3A4C9E5C7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68" t="5730" r="6651" b="9236"/>
            <a:stretch>
              <a:fillRect/>
            </a:stretch>
          </p:blipFill>
          <p:spPr bwMode="auto">
            <a:xfrm>
              <a:off x="4497388" y="2987675"/>
              <a:ext cx="4494212" cy="3629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2" descr="Retina shows the optic disc, macula lutea, and fovea centralis">
              <a:extLst>
                <a:ext uri="{FF2B5EF4-FFF2-40B4-BE49-F238E27FC236}">
                  <a16:creationId xmlns:a16="http://schemas.microsoft.com/office/drawing/2014/main" id="{4D1DD36D-8FAC-AC25-7542-1627DB34849A}"/>
                </a:ext>
              </a:extLst>
            </p:cNvPr>
            <p:cNvPicPr>
              <a:picLocks noChangeAspect="1"/>
            </p:cNvPicPr>
            <p:nvPr/>
          </p:nvPicPr>
          <p:blipFill>
            <a:blip r:embed="rId3">
              <a:extLst>
                <a:ext uri="{28A0092B-C50C-407E-A947-70E740481C1C}">
                  <a14:useLocalDpi xmlns:a14="http://schemas.microsoft.com/office/drawing/2010/main" val="0"/>
                </a:ext>
              </a:extLst>
            </a:blip>
            <a:srcRect l="10463" t="2728" r="8379"/>
            <a:stretch>
              <a:fillRect/>
            </a:stretch>
          </p:blipFill>
          <p:spPr bwMode="auto">
            <a:xfrm>
              <a:off x="152400" y="679450"/>
              <a:ext cx="4267200" cy="383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descr="Arrow points to the retina">
              <a:extLst>
                <a:ext uri="{FF2B5EF4-FFF2-40B4-BE49-F238E27FC236}">
                  <a16:creationId xmlns:a16="http://schemas.microsoft.com/office/drawing/2014/main" id="{0BBA8AA4-B2F3-7A02-A8BA-4967A3E355B3}"/>
                </a:ext>
              </a:extLst>
            </p:cNvPr>
            <p:cNvCxnSpPr/>
            <p:nvPr/>
          </p:nvCxnSpPr>
          <p:spPr>
            <a:xfrm flipH="1">
              <a:off x="3340100" y="1447800"/>
              <a:ext cx="12160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rrow points to the magnified image of the square containing the retina with  the optic disc, macula lutea, and fovea centralis">
              <a:extLst>
                <a:ext uri="{FF2B5EF4-FFF2-40B4-BE49-F238E27FC236}">
                  <a16:creationId xmlns:a16="http://schemas.microsoft.com/office/drawing/2014/main" id="{66C92AE7-2D2F-A227-D03A-06CD5DBD3A71}"/>
                </a:ext>
              </a:extLst>
            </p:cNvPr>
            <p:cNvCxnSpPr>
              <a:endCxn id="7170" idx="0"/>
            </p:cNvCxnSpPr>
            <p:nvPr/>
          </p:nvCxnSpPr>
          <p:spPr>
            <a:xfrm>
              <a:off x="6743700" y="2259013"/>
              <a:ext cx="1588" cy="7286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descr="Leader points to the macula lutea &#10;">
              <a:extLst>
                <a:ext uri="{FF2B5EF4-FFF2-40B4-BE49-F238E27FC236}">
                  <a16:creationId xmlns:a16="http://schemas.microsoft.com/office/drawing/2014/main" id="{0CB03FE5-9B4E-41F0-2E73-FD792E84864A}"/>
                </a:ext>
              </a:extLst>
            </p:cNvPr>
            <p:cNvCxnSpPr>
              <a:stCxn id="7183" idx="3"/>
            </p:cNvCxnSpPr>
            <p:nvPr/>
          </p:nvCxnSpPr>
          <p:spPr>
            <a:xfrm>
              <a:off x="4305300" y="6345238"/>
              <a:ext cx="8604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Leader points to the optic disc">
              <a:extLst>
                <a:ext uri="{FF2B5EF4-FFF2-40B4-BE49-F238E27FC236}">
                  <a16:creationId xmlns:a16="http://schemas.microsoft.com/office/drawing/2014/main" id="{481CFD6D-C86F-E77A-D39C-B8CA8EA92D63}"/>
                </a:ext>
              </a:extLst>
            </p:cNvPr>
            <p:cNvCxnSpPr/>
            <p:nvPr/>
          </p:nvCxnSpPr>
          <p:spPr>
            <a:xfrm>
              <a:off x="4305300" y="5181600"/>
              <a:ext cx="23241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178" name="TextBox 32" descr="Square surrounds the optic disc, macula lutea, and fovea centralis">
              <a:extLst>
                <a:ext uri="{FF2B5EF4-FFF2-40B4-BE49-F238E27FC236}">
                  <a16:creationId xmlns:a16="http://schemas.microsoft.com/office/drawing/2014/main" id="{FFCDC131-E932-97AB-8F85-D352437BE7F3}"/>
                </a:ext>
              </a:extLst>
            </p:cNvPr>
            <p:cNvSpPr txBox="1">
              <a:spLocks noChangeArrowheads="1"/>
            </p:cNvSpPr>
            <p:nvPr/>
          </p:nvSpPr>
          <p:spPr bwMode="auto">
            <a:xfrm>
              <a:off x="1773238" y="1751013"/>
              <a:ext cx="1219200" cy="1016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000" b="1"/>
            </a:p>
            <a:p>
              <a:pPr algn="ctr" eaLnBrk="1" hangingPunct="1">
                <a:spcBef>
                  <a:spcPct val="0"/>
                </a:spcBef>
                <a:buFontTx/>
                <a:buNone/>
              </a:pPr>
              <a:endParaRPr lang="en-US" altLang="en-US" sz="2000" b="1"/>
            </a:p>
            <a:p>
              <a:pPr algn="ctr" eaLnBrk="1" hangingPunct="1">
                <a:spcBef>
                  <a:spcPct val="0"/>
                </a:spcBef>
                <a:buFontTx/>
                <a:buNone/>
              </a:pPr>
              <a:endParaRPr lang="en-US" altLang="en-US" sz="2000" b="1"/>
            </a:p>
          </p:txBody>
        </p:sp>
        <p:cxnSp>
          <p:nvCxnSpPr>
            <p:cNvPr id="26" name="Straight Arrow Connector 25" descr="Arrow points to the macula lutea ">
              <a:extLst>
                <a:ext uri="{FF2B5EF4-FFF2-40B4-BE49-F238E27FC236}">
                  <a16:creationId xmlns:a16="http://schemas.microsoft.com/office/drawing/2014/main" id="{C615E706-9E91-3B82-6792-EB6148BE0F46}"/>
                </a:ext>
              </a:extLst>
            </p:cNvPr>
            <p:cNvCxnSpPr/>
            <p:nvPr/>
          </p:nvCxnSpPr>
          <p:spPr>
            <a:xfrm flipV="1">
              <a:off x="5165725" y="5943600"/>
              <a:ext cx="225425" cy="4000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descr="Arrow points to the fovea centralis">
              <a:extLst>
                <a:ext uri="{FF2B5EF4-FFF2-40B4-BE49-F238E27FC236}">
                  <a16:creationId xmlns:a16="http://schemas.microsoft.com/office/drawing/2014/main" id="{C684B653-E741-78F7-28E5-FB6D51D791B8}"/>
                </a:ext>
              </a:extLst>
            </p:cNvPr>
            <p:cNvCxnSpPr>
              <a:stCxn id="7184" idx="3"/>
            </p:cNvCxnSpPr>
            <p:nvPr/>
          </p:nvCxnSpPr>
          <p:spPr>
            <a:xfrm>
              <a:off x="4305300" y="5759450"/>
              <a:ext cx="12112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descr="Arrow points to the optic disc">
              <a:extLst>
                <a:ext uri="{FF2B5EF4-FFF2-40B4-BE49-F238E27FC236}">
                  <a16:creationId xmlns:a16="http://schemas.microsoft.com/office/drawing/2014/main" id="{4018262C-A5F3-B41C-DC42-F1EBA06BCDCB}"/>
                </a:ext>
              </a:extLst>
            </p:cNvPr>
            <p:cNvCxnSpPr/>
            <p:nvPr/>
          </p:nvCxnSpPr>
          <p:spPr>
            <a:xfrm flipV="1">
              <a:off x="6629400" y="4648200"/>
              <a:ext cx="533400" cy="533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182" name="TextBox 32" descr="Optic disc&#10;">
              <a:extLst>
                <a:ext uri="{FF2B5EF4-FFF2-40B4-BE49-F238E27FC236}">
                  <a16:creationId xmlns:a16="http://schemas.microsoft.com/office/drawing/2014/main" id="{D4675F01-3261-AA07-BD75-153343D15424}"/>
                </a:ext>
              </a:extLst>
            </p:cNvPr>
            <p:cNvSpPr txBox="1">
              <a:spLocks noChangeArrowheads="1"/>
            </p:cNvSpPr>
            <p:nvPr/>
          </p:nvSpPr>
          <p:spPr bwMode="auto">
            <a:xfrm>
              <a:off x="2667000" y="4964113"/>
              <a:ext cx="16383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Optic disc</a:t>
              </a:r>
            </a:p>
          </p:txBody>
        </p:sp>
        <p:sp>
          <p:nvSpPr>
            <p:cNvPr id="7183" name="TextBox 32" descr="Macula lutea &#10;">
              <a:extLst>
                <a:ext uri="{FF2B5EF4-FFF2-40B4-BE49-F238E27FC236}">
                  <a16:creationId xmlns:a16="http://schemas.microsoft.com/office/drawing/2014/main" id="{474BBF49-8C64-0335-0703-25A3AB386125}"/>
                </a:ext>
              </a:extLst>
            </p:cNvPr>
            <p:cNvSpPr txBox="1">
              <a:spLocks noChangeArrowheads="1"/>
            </p:cNvSpPr>
            <p:nvPr/>
          </p:nvSpPr>
          <p:spPr bwMode="auto">
            <a:xfrm>
              <a:off x="2667000" y="6159500"/>
              <a:ext cx="16383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Macula lutea </a:t>
              </a:r>
            </a:p>
          </p:txBody>
        </p:sp>
        <p:sp>
          <p:nvSpPr>
            <p:cNvPr id="7184" name="TextBox 32" descr="Fovea centralis&#10;">
              <a:extLst>
                <a:ext uri="{FF2B5EF4-FFF2-40B4-BE49-F238E27FC236}">
                  <a16:creationId xmlns:a16="http://schemas.microsoft.com/office/drawing/2014/main" id="{AF7BE172-FA3B-F20C-94BA-7FAC7CF3EBB5}"/>
                </a:ext>
              </a:extLst>
            </p:cNvPr>
            <p:cNvSpPr txBox="1">
              <a:spLocks noChangeArrowheads="1"/>
            </p:cNvSpPr>
            <p:nvPr/>
          </p:nvSpPr>
          <p:spPr bwMode="auto">
            <a:xfrm>
              <a:off x="2667000" y="5573713"/>
              <a:ext cx="16383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Fovea centralis</a:t>
              </a:r>
            </a:p>
          </p:txBody>
        </p:sp>
        <p:cxnSp>
          <p:nvCxnSpPr>
            <p:cNvPr id="29" name="Straight Connector 28" descr="Leader points to the magnified image of the square containing the retina with  the optic disc, macula lutea, and fovea centralis">
              <a:extLst>
                <a:ext uri="{FF2B5EF4-FFF2-40B4-BE49-F238E27FC236}">
                  <a16:creationId xmlns:a16="http://schemas.microsoft.com/office/drawing/2014/main" id="{0B6A5754-65A3-107D-BB97-8D3122716BFC}"/>
                </a:ext>
              </a:extLst>
            </p:cNvPr>
            <p:cNvCxnSpPr/>
            <p:nvPr/>
          </p:nvCxnSpPr>
          <p:spPr>
            <a:xfrm>
              <a:off x="2992438" y="2252663"/>
              <a:ext cx="37528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Leader points to the optic disc">
              <a:extLst>
                <a:ext uri="{FF2B5EF4-FFF2-40B4-BE49-F238E27FC236}">
                  <a16:creationId xmlns:a16="http://schemas.microsoft.com/office/drawing/2014/main" id="{6A34CD14-CBF8-843A-D681-D2874D766B58}"/>
                </a:ext>
              </a:extLst>
            </p:cNvPr>
            <p:cNvCxnSpPr/>
            <p:nvPr/>
          </p:nvCxnSpPr>
          <p:spPr>
            <a:xfrm>
              <a:off x="4305300" y="5181600"/>
              <a:ext cx="1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Leader points to the fovea centralis">
              <a:extLst>
                <a:ext uri="{FF2B5EF4-FFF2-40B4-BE49-F238E27FC236}">
                  <a16:creationId xmlns:a16="http://schemas.microsoft.com/office/drawing/2014/main" id="{03DB9DF4-B9C3-8E98-5AC4-E7E397C10811}"/>
                </a:ext>
              </a:extLst>
            </p:cNvPr>
            <p:cNvCxnSpPr/>
            <p:nvPr/>
          </p:nvCxnSpPr>
          <p:spPr>
            <a:xfrm>
              <a:off x="4305300" y="5764213"/>
              <a:ext cx="1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descr="Leader points to the macula lutea">
              <a:extLst>
                <a:ext uri="{FF2B5EF4-FFF2-40B4-BE49-F238E27FC236}">
                  <a16:creationId xmlns:a16="http://schemas.microsoft.com/office/drawing/2014/main" id="{28B5696E-4FC3-DB3D-4FDA-955049D59CD3}"/>
                </a:ext>
                <a:ext uri="{C183D7F6-B498-43B3-948B-1728B52AA6E4}">
                  <adec:decorative xmlns:adec="http://schemas.microsoft.com/office/drawing/2017/decorative" val="0"/>
                </a:ext>
              </a:extLst>
            </p:cNvPr>
            <p:cNvCxnSpPr/>
            <p:nvPr/>
          </p:nvCxnSpPr>
          <p:spPr>
            <a:xfrm flipV="1">
              <a:off x="4340405" y="6343650"/>
              <a:ext cx="19208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89" name="TextBox 32" descr="Retina&#10;">
              <a:extLst>
                <a:ext uri="{FF2B5EF4-FFF2-40B4-BE49-F238E27FC236}">
                  <a16:creationId xmlns:a16="http://schemas.microsoft.com/office/drawing/2014/main" id="{AD9A873C-2A3D-8099-28E3-E5618DF7B3B2}"/>
                </a:ext>
              </a:extLst>
            </p:cNvPr>
            <p:cNvSpPr txBox="1">
              <a:spLocks noChangeArrowheads="1"/>
            </p:cNvSpPr>
            <p:nvPr/>
          </p:nvSpPr>
          <p:spPr bwMode="auto">
            <a:xfrm>
              <a:off x="4556125" y="1263650"/>
              <a:ext cx="10826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Retina</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descr="The Eyeball (Transverse Section) &#10;">
            <a:extLst>
              <a:ext uri="{FF2B5EF4-FFF2-40B4-BE49-F238E27FC236}">
                <a16:creationId xmlns:a16="http://schemas.microsoft.com/office/drawing/2014/main" id="{62780504-5155-103B-FA4B-0365D012C356}"/>
              </a:ext>
            </a:extLst>
          </p:cNvPr>
          <p:cNvSpPr txBox="1">
            <a:spLocks noGrp="1"/>
          </p:cNvSpPr>
          <p:nvPr>
            <p:ph type="title" idx="4294967295"/>
          </p:nvPr>
        </p:nvSpPr>
        <p:spPr bwMode="auto">
          <a:xfrm>
            <a:off x="0" y="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The Eyeball (Transverse Section) </a:t>
            </a:r>
          </a:p>
        </p:txBody>
      </p:sp>
      <p:sp>
        <p:nvSpPr>
          <p:cNvPr id="15" name="Rectangle 14">
            <a:extLst>
              <a:ext uri="{FF2B5EF4-FFF2-40B4-BE49-F238E27FC236}">
                <a16:creationId xmlns:a16="http://schemas.microsoft.com/office/drawing/2014/main" id="{1172233A-562F-9956-15B0-EE5E2194B14E}"/>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Model of a human eyeball in transverse section highlighting the retina, ora serrata, optic disc, and suspensory ligaments.">
            <a:extLst>
              <a:ext uri="{FF2B5EF4-FFF2-40B4-BE49-F238E27FC236}">
                <a16:creationId xmlns:a16="http://schemas.microsoft.com/office/drawing/2014/main" id="{DD882662-BA55-D5F6-7386-66D6B0E3EF13}"/>
              </a:ext>
            </a:extLst>
          </p:cNvPr>
          <p:cNvGrpSpPr/>
          <p:nvPr/>
        </p:nvGrpSpPr>
        <p:grpSpPr>
          <a:xfrm>
            <a:off x="1143000" y="820738"/>
            <a:ext cx="7688263" cy="5448300"/>
            <a:chOff x="1143000" y="820738"/>
            <a:chExt cx="7688263" cy="5448300"/>
          </a:xfrm>
        </p:grpSpPr>
        <p:pic>
          <p:nvPicPr>
            <p:cNvPr id="8194" name="Picture 16" descr="The Eyeball (Transverse Section) &#10;">
              <a:extLst>
                <a:ext uri="{FF2B5EF4-FFF2-40B4-BE49-F238E27FC236}">
                  <a16:creationId xmlns:a16="http://schemas.microsoft.com/office/drawing/2014/main" id="{D3ED48D4-3AF7-B32C-513C-311E99703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310" t="32014" r="6033"/>
            <a:stretch>
              <a:fillRect/>
            </a:stretch>
          </p:blipFill>
          <p:spPr bwMode="auto">
            <a:xfrm>
              <a:off x="2992438" y="820738"/>
              <a:ext cx="5838825" cy="544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descr="Arrow points to the retina">
              <a:extLst>
                <a:ext uri="{FF2B5EF4-FFF2-40B4-BE49-F238E27FC236}">
                  <a16:creationId xmlns:a16="http://schemas.microsoft.com/office/drawing/2014/main" id="{8959D447-C5F8-BFB2-7A31-C51E0E7CC740}"/>
                </a:ext>
              </a:extLst>
            </p:cNvPr>
            <p:cNvCxnSpPr>
              <a:stCxn id="8200" idx="3"/>
            </p:cNvCxnSpPr>
            <p:nvPr/>
          </p:nvCxnSpPr>
          <p:spPr>
            <a:xfrm>
              <a:off x="2792593" y="2624138"/>
              <a:ext cx="18018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rrow points to the ora serrata&#10;">
              <a:extLst>
                <a:ext uri="{FF2B5EF4-FFF2-40B4-BE49-F238E27FC236}">
                  <a16:creationId xmlns:a16="http://schemas.microsoft.com/office/drawing/2014/main" id="{6DA9085B-5388-A09D-BD71-E1798A44278B}"/>
                </a:ext>
              </a:extLst>
            </p:cNvPr>
            <p:cNvCxnSpPr>
              <a:stCxn id="8201" idx="3"/>
            </p:cNvCxnSpPr>
            <p:nvPr/>
          </p:nvCxnSpPr>
          <p:spPr>
            <a:xfrm>
              <a:off x="2781300" y="3276600"/>
              <a:ext cx="3276600" cy="4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9" name="TextBox 32" descr="Optic disc&#10;">
              <a:extLst>
                <a:ext uri="{FF2B5EF4-FFF2-40B4-BE49-F238E27FC236}">
                  <a16:creationId xmlns:a16="http://schemas.microsoft.com/office/drawing/2014/main" id="{6CD89584-8D8C-884D-E12B-3890FCE7B8AD}"/>
                </a:ext>
              </a:extLst>
            </p:cNvPr>
            <p:cNvSpPr txBox="1">
              <a:spLocks noChangeArrowheads="1"/>
            </p:cNvSpPr>
            <p:nvPr/>
          </p:nvSpPr>
          <p:spPr bwMode="auto">
            <a:xfrm>
              <a:off x="1143000" y="4311650"/>
              <a:ext cx="16383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Optic disc</a:t>
              </a:r>
            </a:p>
          </p:txBody>
        </p:sp>
        <p:sp>
          <p:nvSpPr>
            <p:cNvPr id="8200" name="TextBox 32" descr="Retina&#10;">
              <a:extLst>
                <a:ext uri="{FF2B5EF4-FFF2-40B4-BE49-F238E27FC236}">
                  <a16:creationId xmlns:a16="http://schemas.microsoft.com/office/drawing/2014/main" id="{8E84C0CB-7354-4514-C9CA-59B514DFFAC4}"/>
                </a:ext>
              </a:extLst>
            </p:cNvPr>
            <p:cNvSpPr txBox="1">
              <a:spLocks noChangeArrowheads="1"/>
            </p:cNvSpPr>
            <p:nvPr/>
          </p:nvSpPr>
          <p:spPr bwMode="auto">
            <a:xfrm>
              <a:off x="1154293" y="2438400"/>
              <a:ext cx="16383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Retina</a:t>
              </a:r>
            </a:p>
          </p:txBody>
        </p:sp>
        <p:sp>
          <p:nvSpPr>
            <p:cNvPr id="8201" name="TextBox 32" descr="Ora serrata&#10;">
              <a:extLst>
                <a:ext uri="{FF2B5EF4-FFF2-40B4-BE49-F238E27FC236}">
                  <a16:creationId xmlns:a16="http://schemas.microsoft.com/office/drawing/2014/main" id="{070643D7-C266-D4EF-EE53-07928B55D557}"/>
                </a:ext>
              </a:extLst>
            </p:cNvPr>
            <p:cNvSpPr txBox="1">
              <a:spLocks noChangeArrowheads="1"/>
            </p:cNvSpPr>
            <p:nvPr/>
          </p:nvSpPr>
          <p:spPr bwMode="auto">
            <a:xfrm>
              <a:off x="1143000" y="3092450"/>
              <a:ext cx="16383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Ora serrata</a:t>
              </a:r>
            </a:p>
          </p:txBody>
        </p:sp>
        <p:cxnSp>
          <p:nvCxnSpPr>
            <p:cNvPr id="25" name="Straight Connector 24" descr="Leader points to the optic disc&#10;">
              <a:extLst>
                <a:ext uri="{FF2B5EF4-FFF2-40B4-BE49-F238E27FC236}">
                  <a16:creationId xmlns:a16="http://schemas.microsoft.com/office/drawing/2014/main" id="{2715F089-0311-7805-5D1D-FBB7D2ABF8B7}"/>
                </a:ext>
              </a:extLst>
            </p:cNvPr>
            <p:cNvCxnSpPr/>
            <p:nvPr/>
          </p:nvCxnSpPr>
          <p:spPr>
            <a:xfrm>
              <a:off x="2781300" y="4495800"/>
              <a:ext cx="1774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descr="Arrow points to the optic disc&#10;">
              <a:extLst>
                <a:ext uri="{FF2B5EF4-FFF2-40B4-BE49-F238E27FC236}">
                  <a16:creationId xmlns:a16="http://schemas.microsoft.com/office/drawing/2014/main" id="{C6CBF7A2-1E17-A932-C1EA-FCE10B9278F5}"/>
                </a:ext>
              </a:extLst>
            </p:cNvPr>
            <p:cNvCxnSpPr/>
            <p:nvPr/>
          </p:nvCxnSpPr>
          <p:spPr>
            <a:xfrm flipH="1" flipV="1">
              <a:off x="3733800" y="3810000"/>
              <a:ext cx="822325"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Left Brace 32" descr="Bracket at the boundary of the optic disc">
              <a:extLst>
                <a:ext uri="{FF2B5EF4-FFF2-40B4-BE49-F238E27FC236}">
                  <a16:creationId xmlns:a16="http://schemas.microsoft.com/office/drawing/2014/main" id="{68A62A4A-E701-AC82-1530-D19B0DBB0BF7}"/>
                </a:ext>
                <a:ext uri="{C183D7F6-B498-43B3-948B-1728B52AA6E4}">
                  <adec:decorative xmlns:adec="http://schemas.microsoft.com/office/drawing/2017/decorative" val="0"/>
                </a:ext>
              </a:extLst>
            </p:cNvPr>
            <p:cNvSpPr/>
            <p:nvPr/>
          </p:nvSpPr>
          <p:spPr>
            <a:xfrm rot="21117141" flipH="1">
              <a:off x="3621088" y="3556000"/>
              <a:ext cx="196850" cy="58102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6" name="Straight Arrow Connector 15" descr="Arrow points to the suspensory ligaments&#10;">
              <a:extLst>
                <a:ext uri="{FF2B5EF4-FFF2-40B4-BE49-F238E27FC236}">
                  <a16:creationId xmlns:a16="http://schemas.microsoft.com/office/drawing/2014/main" id="{4AC8F438-EEA6-8280-5D27-8A82569BB71B}"/>
                </a:ext>
              </a:extLst>
            </p:cNvPr>
            <p:cNvCxnSpPr/>
            <p:nvPr/>
          </p:nvCxnSpPr>
          <p:spPr>
            <a:xfrm flipV="1">
              <a:off x="6510338" y="4246563"/>
              <a:ext cx="493712" cy="9318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descr="Leader points to the suspensory ligaments&#10;">
              <a:extLst>
                <a:ext uri="{FF2B5EF4-FFF2-40B4-BE49-F238E27FC236}">
                  <a16:creationId xmlns:a16="http://schemas.microsoft.com/office/drawing/2014/main" id="{B254BE04-CDF6-F3B2-2FC1-C07C319535F9}"/>
                </a:ext>
              </a:extLst>
            </p:cNvPr>
            <p:cNvCxnSpPr>
              <a:stCxn id="8207" idx="3"/>
            </p:cNvCxnSpPr>
            <p:nvPr/>
          </p:nvCxnSpPr>
          <p:spPr>
            <a:xfrm flipV="1">
              <a:off x="2778125" y="5178425"/>
              <a:ext cx="3732213" cy="142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07" name="TextBox 32" descr="Suspensory ligaments&#10;">
              <a:extLst>
                <a:ext uri="{FF2B5EF4-FFF2-40B4-BE49-F238E27FC236}">
                  <a16:creationId xmlns:a16="http://schemas.microsoft.com/office/drawing/2014/main" id="{A1CAE693-D977-E444-F235-A6B63CCF6C42}"/>
                </a:ext>
              </a:extLst>
            </p:cNvPr>
            <p:cNvSpPr txBox="1">
              <a:spLocks noChangeArrowheads="1"/>
            </p:cNvSpPr>
            <p:nvPr/>
          </p:nvSpPr>
          <p:spPr bwMode="auto">
            <a:xfrm>
              <a:off x="1143000" y="4870450"/>
              <a:ext cx="1635125" cy="644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Suspensory ligaments</a:t>
              </a:r>
              <a:endParaRPr lang="en-US" altLang="en-US" sz="2400" b="1"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descr="Eyeball Cavities (Transverse Section) &#10;">
            <a:extLst>
              <a:ext uri="{FF2B5EF4-FFF2-40B4-BE49-F238E27FC236}">
                <a16:creationId xmlns:a16="http://schemas.microsoft.com/office/drawing/2014/main" id="{32236E36-9026-DF42-9AEB-DC89BF781A44}"/>
              </a:ext>
            </a:extLst>
          </p:cNvPr>
          <p:cNvSpPr txBox="1">
            <a:spLocks noGrp="1"/>
          </p:cNvSpPr>
          <p:nvPr>
            <p:ph type="title" idx="4294967295"/>
          </p:nvPr>
        </p:nvSpPr>
        <p:spPr bwMode="auto">
          <a:xfrm>
            <a:off x="0" y="9525"/>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Eyeball Cavities </a:t>
            </a:r>
            <a:r>
              <a:rPr kumimoji="0" lang="en-US" alt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(Transverse Section) </a:t>
            </a:r>
          </a:p>
        </p:txBody>
      </p:sp>
      <p:sp>
        <p:nvSpPr>
          <p:cNvPr id="15" name="Rectangle 14">
            <a:extLst>
              <a:ext uri="{FF2B5EF4-FFF2-40B4-BE49-F238E27FC236}">
                <a16:creationId xmlns:a16="http://schemas.microsoft.com/office/drawing/2014/main" id="{72293AA5-CACD-C846-501B-C85C32F942A0}"/>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2" descr="The image depicts a transverse section of a human eyeball model, highlighting various cavities and structures. The posterior cavity, labeled within the eyeball, is located between the lens and the thin, peach-colored retina. On the right, the anterior cavity is smaller and is located between the transparent, curved cornea and the lens. Arrows point to each labeled part for easy identification, with labels such as 'Posterior cavity,' 'Anterior cavity,' 'Lens,' 'Cornea,' and 'Optic nerve (CN II).'">
            <a:extLst>
              <a:ext uri="{FF2B5EF4-FFF2-40B4-BE49-F238E27FC236}">
                <a16:creationId xmlns:a16="http://schemas.microsoft.com/office/drawing/2014/main" id="{3F16D44A-8AFA-5EE4-0B9C-C38B84FADB36}"/>
              </a:ext>
            </a:extLst>
          </p:cNvPr>
          <p:cNvGrpSpPr/>
          <p:nvPr/>
        </p:nvGrpSpPr>
        <p:grpSpPr>
          <a:xfrm>
            <a:off x="273050" y="785813"/>
            <a:ext cx="8794750" cy="5486400"/>
            <a:chOff x="273050" y="785813"/>
            <a:chExt cx="8794750" cy="5486400"/>
          </a:xfrm>
        </p:grpSpPr>
        <p:pic>
          <p:nvPicPr>
            <p:cNvPr id="9218" name="Picture 2" descr="Eyeball Cavities (Transverse Section) &#10;">
              <a:extLst>
                <a:ext uri="{FF2B5EF4-FFF2-40B4-BE49-F238E27FC236}">
                  <a16:creationId xmlns:a16="http://schemas.microsoft.com/office/drawing/2014/main" id="{D4AA1F2A-B811-0602-F9D1-ACA2A4590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80" t="23021" r="7597" b="27751"/>
            <a:stretch>
              <a:fillRect/>
            </a:stretch>
          </p:blipFill>
          <p:spPr bwMode="auto">
            <a:xfrm>
              <a:off x="1763713" y="785813"/>
              <a:ext cx="545623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descr="Arrow points to the anterior Cavity&#10;">
              <a:extLst>
                <a:ext uri="{FF2B5EF4-FFF2-40B4-BE49-F238E27FC236}">
                  <a16:creationId xmlns:a16="http://schemas.microsoft.com/office/drawing/2014/main" id="{D314D7BA-AB6D-018B-A568-02C3463AEE68}"/>
                </a:ext>
              </a:extLst>
            </p:cNvPr>
            <p:cNvCxnSpPr/>
            <p:nvPr/>
          </p:nvCxnSpPr>
          <p:spPr>
            <a:xfrm>
              <a:off x="6591300" y="3092450"/>
              <a:ext cx="0" cy="3444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1" name="TextBox 32" descr="Optic nerve &#10;(CN II)&#10;">
              <a:extLst>
                <a:ext uri="{FF2B5EF4-FFF2-40B4-BE49-F238E27FC236}">
                  <a16:creationId xmlns:a16="http://schemas.microsoft.com/office/drawing/2014/main" id="{7BD1BBBE-70E3-1242-FD14-BAD6D6A633BA}"/>
                </a:ext>
              </a:extLst>
            </p:cNvPr>
            <p:cNvSpPr txBox="1">
              <a:spLocks noChangeArrowheads="1"/>
            </p:cNvSpPr>
            <p:nvPr/>
          </p:nvSpPr>
          <p:spPr bwMode="auto">
            <a:xfrm>
              <a:off x="273050" y="3708400"/>
              <a:ext cx="1046163"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Optic nerve </a:t>
              </a:r>
            </a:p>
            <a:p>
              <a:pPr algn="ctr" eaLnBrk="1" hangingPunct="1">
                <a:spcBef>
                  <a:spcPct val="0"/>
                </a:spcBef>
                <a:buFontTx/>
                <a:buNone/>
              </a:pPr>
              <a:r>
                <a:rPr lang="en-US" altLang="en-US" sz="1800" b="1" dirty="0"/>
                <a:t>(CN II)</a:t>
              </a:r>
            </a:p>
          </p:txBody>
        </p:sp>
        <p:cxnSp>
          <p:nvCxnSpPr>
            <p:cNvPr id="13" name="Straight Arrow Connector 12" descr="Arrow points to the optic nerve &#10;(CN II)">
              <a:extLst>
                <a:ext uri="{FF2B5EF4-FFF2-40B4-BE49-F238E27FC236}">
                  <a16:creationId xmlns:a16="http://schemas.microsoft.com/office/drawing/2014/main" id="{922918FC-78C4-92C3-74EE-218636E5F2F8}"/>
                </a:ext>
              </a:extLst>
            </p:cNvPr>
            <p:cNvCxnSpPr>
              <a:stCxn id="9221" idx="3"/>
            </p:cNvCxnSpPr>
            <p:nvPr/>
          </p:nvCxnSpPr>
          <p:spPr>
            <a:xfrm>
              <a:off x="1319213" y="4170363"/>
              <a:ext cx="8905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3" name="TextBox 32" descr="Lens &#10;">
              <a:extLst>
                <a:ext uri="{FF2B5EF4-FFF2-40B4-BE49-F238E27FC236}">
                  <a16:creationId xmlns:a16="http://schemas.microsoft.com/office/drawing/2014/main" id="{C9218D37-AA24-2423-4B92-D59A13EF04EE}"/>
                </a:ext>
              </a:extLst>
            </p:cNvPr>
            <p:cNvSpPr txBox="1">
              <a:spLocks noChangeArrowheads="1"/>
            </p:cNvSpPr>
            <p:nvPr/>
          </p:nvSpPr>
          <p:spPr bwMode="auto">
            <a:xfrm>
              <a:off x="7848600" y="1214438"/>
              <a:ext cx="7620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Lens</a:t>
              </a:r>
              <a:r>
                <a:rPr lang="en-US" altLang="en-US" sz="2400" b="1" dirty="0"/>
                <a:t> </a:t>
              </a:r>
            </a:p>
          </p:txBody>
        </p:sp>
        <p:cxnSp>
          <p:nvCxnSpPr>
            <p:cNvPr id="11" name="Straight Arrow Connector 10" descr="Arrow points to the lens">
              <a:extLst>
                <a:ext uri="{FF2B5EF4-FFF2-40B4-BE49-F238E27FC236}">
                  <a16:creationId xmlns:a16="http://schemas.microsoft.com/office/drawing/2014/main" id="{C8DB8ECF-B79F-F3E5-DCFB-D6EFFFC717E2}"/>
                </a:ext>
              </a:extLst>
            </p:cNvPr>
            <p:cNvCxnSpPr/>
            <p:nvPr/>
          </p:nvCxnSpPr>
          <p:spPr>
            <a:xfrm>
              <a:off x="6019800" y="1447800"/>
              <a:ext cx="0" cy="18240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5" name="TextBox 32" descr="Posterior Cavity&#10;">
              <a:extLst>
                <a:ext uri="{FF2B5EF4-FFF2-40B4-BE49-F238E27FC236}">
                  <a16:creationId xmlns:a16="http://schemas.microsoft.com/office/drawing/2014/main" id="{48CF6793-E66B-6171-E5F6-1D22A39A79F3}"/>
                </a:ext>
              </a:extLst>
            </p:cNvPr>
            <p:cNvSpPr txBox="1">
              <a:spLocks noChangeArrowheads="1"/>
            </p:cNvSpPr>
            <p:nvPr/>
          </p:nvSpPr>
          <p:spPr bwMode="auto">
            <a:xfrm>
              <a:off x="3200400" y="321945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Posterior cavity</a:t>
              </a:r>
            </a:p>
          </p:txBody>
        </p:sp>
        <p:cxnSp>
          <p:nvCxnSpPr>
            <p:cNvPr id="14" name="Straight Connector 13" descr="Leader points to the anterior Cavity&#10;">
              <a:extLst>
                <a:ext uri="{FF2B5EF4-FFF2-40B4-BE49-F238E27FC236}">
                  <a16:creationId xmlns:a16="http://schemas.microsoft.com/office/drawing/2014/main" id="{B8DD0701-BA86-8982-234D-97C83DB295E9}"/>
                </a:ext>
              </a:extLst>
            </p:cNvPr>
            <p:cNvCxnSpPr/>
            <p:nvPr/>
          </p:nvCxnSpPr>
          <p:spPr>
            <a:xfrm>
              <a:off x="6591300" y="3081338"/>
              <a:ext cx="1257300" cy="11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Leader points to the lens">
              <a:extLst>
                <a:ext uri="{FF2B5EF4-FFF2-40B4-BE49-F238E27FC236}">
                  <a16:creationId xmlns:a16="http://schemas.microsoft.com/office/drawing/2014/main" id="{1AE6C941-7609-E9B9-088E-21208DF60B18}"/>
                </a:ext>
              </a:extLst>
            </p:cNvPr>
            <p:cNvCxnSpPr/>
            <p:nvPr/>
          </p:nvCxnSpPr>
          <p:spPr>
            <a:xfrm flipV="1">
              <a:off x="6019800" y="1444625"/>
              <a:ext cx="1828800" cy="3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descr="the optiv nerve (CN II)">
              <a:extLst>
                <a:ext uri="{FF2B5EF4-FFF2-40B4-BE49-F238E27FC236}">
                  <a16:creationId xmlns:a16="http://schemas.microsoft.com/office/drawing/2014/main" id="{B33FF87F-AC97-E0F3-995A-2123C6D696AC}"/>
                </a:ext>
              </a:extLst>
            </p:cNvPr>
            <p:cNvCxnSpPr/>
            <p:nvPr/>
          </p:nvCxnSpPr>
          <p:spPr>
            <a:xfrm>
              <a:off x="2133600" y="3736975"/>
              <a:ext cx="152400" cy="6238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descr="Boundaries of the anterior cavity">
              <a:extLst>
                <a:ext uri="{FF2B5EF4-FFF2-40B4-BE49-F238E27FC236}">
                  <a16:creationId xmlns:a16="http://schemas.microsoft.com/office/drawing/2014/main" id="{4E13B110-C1BF-8945-77B7-9DEEE9330E6B}"/>
                </a:ext>
              </a:extLst>
            </p:cNvPr>
            <p:cNvCxnSpPr/>
            <p:nvPr/>
          </p:nvCxnSpPr>
          <p:spPr>
            <a:xfrm flipH="1">
              <a:off x="6096000" y="3444875"/>
              <a:ext cx="942975"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31" name="TextBox 32" descr="Anterior Cavity&#10;">
              <a:extLst>
                <a:ext uri="{FF2B5EF4-FFF2-40B4-BE49-F238E27FC236}">
                  <a16:creationId xmlns:a16="http://schemas.microsoft.com/office/drawing/2014/main" id="{35C518DD-24CE-1429-0A8F-BB6C748D7985}"/>
                </a:ext>
              </a:extLst>
            </p:cNvPr>
            <p:cNvSpPr txBox="1">
              <a:spLocks noChangeArrowheads="1"/>
            </p:cNvSpPr>
            <p:nvPr/>
          </p:nvSpPr>
          <p:spPr bwMode="auto">
            <a:xfrm>
              <a:off x="7848600" y="2757488"/>
              <a:ext cx="12192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Anterior cavity</a:t>
              </a:r>
            </a:p>
          </p:txBody>
        </p:sp>
        <p:cxnSp>
          <p:nvCxnSpPr>
            <p:cNvPr id="18" name="Straight Arrow Connector 17" descr="Boundary of the posterior Cavity&#10;">
              <a:extLst>
                <a:ext uri="{FF2B5EF4-FFF2-40B4-BE49-F238E27FC236}">
                  <a16:creationId xmlns:a16="http://schemas.microsoft.com/office/drawing/2014/main" id="{E6F6927D-1774-345D-D902-7A736FAA5FEE}"/>
                </a:ext>
              </a:extLst>
            </p:cNvPr>
            <p:cNvCxnSpPr/>
            <p:nvPr/>
          </p:nvCxnSpPr>
          <p:spPr>
            <a:xfrm>
              <a:off x="5010150" y="3429000"/>
              <a:ext cx="781050" cy="158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descr="Boundary of the posterior Cavity&#10;">
              <a:extLst>
                <a:ext uri="{FF2B5EF4-FFF2-40B4-BE49-F238E27FC236}">
                  <a16:creationId xmlns:a16="http://schemas.microsoft.com/office/drawing/2014/main" id="{DBD7FA5E-EED2-38F7-F11A-2C028AE97546}"/>
                </a:ext>
              </a:extLst>
            </p:cNvPr>
            <p:cNvCxnSpPr/>
            <p:nvPr/>
          </p:nvCxnSpPr>
          <p:spPr>
            <a:xfrm flipH="1">
              <a:off x="2705100" y="3429000"/>
              <a:ext cx="495300" cy="158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descr="Arrow points to the cornea &#10;">
              <a:extLst>
                <a:ext uri="{FF2B5EF4-FFF2-40B4-BE49-F238E27FC236}">
                  <a16:creationId xmlns:a16="http://schemas.microsoft.com/office/drawing/2014/main" id="{8D3C53B5-E154-E9CB-E076-02596C943B74}"/>
                </a:ext>
              </a:extLst>
            </p:cNvPr>
            <p:cNvCxnSpPr>
              <a:stCxn id="9235" idx="1"/>
            </p:cNvCxnSpPr>
            <p:nvPr/>
          </p:nvCxnSpPr>
          <p:spPr>
            <a:xfrm flipH="1">
              <a:off x="7038975" y="3862388"/>
              <a:ext cx="8096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5" name="TextBox 32" descr="Cornea &#10;">
              <a:extLst>
                <a:ext uri="{FF2B5EF4-FFF2-40B4-BE49-F238E27FC236}">
                  <a16:creationId xmlns:a16="http://schemas.microsoft.com/office/drawing/2014/main" id="{B07DFEFD-F734-954D-28EB-BC60133105DB}"/>
                </a:ext>
              </a:extLst>
            </p:cNvPr>
            <p:cNvSpPr txBox="1">
              <a:spLocks noChangeArrowheads="1"/>
            </p:cNvSpPr>
            <p:nvPr/>
          </p:nvSpPr>
          <p:spPr bwMode="auto">
            <a:xfrm>
              <a:off x="7848600" y="3630613"/>
              <a:ext cx="9906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Cornea</a:t>
              </a:r>
              <a:r>
                <a:rPr lang="en-US" altLang="en-US" sz="2400" b="1" dirty="0"/>
                <a:t>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1" descr="Palpebrae (Eyelids)&#10;Levator Palpebrae Superioris Muscle &#10;">
            <a:extLst>
              <a:ext uri="{FF2B5EF4-FFF2-40B4-BE49-F238E27FC236}">
                <a16:creationId xmlns:a16="http://schemas.microsoft.com/office/drawing/2014/main" id="{36079E16-989A-502F-6CC1-C6FBACFE07EA}"/>
              </a:ext>
            </a:extLst>
          </p:cNvPr>
          <p:cNvSpPr txBox="1">
            <a:spLocks noGrp="1"/>
          </p:cNvSpPr>
          <p:nvPr>
            <p:ph type="title" idx="4294967295"/>
          </p:nvPr>
        </p:nvSpPr>
        <p:spPr bwMode="auto">
          <a:xfrm>
            <a:off x="0" y="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Palpebrae (Eyelids)</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Arial" panose="020B0604020202020204" pitchFamily="34" charset="0"/>
              </a:rPr>
              <a:t>Levator</a:t>
            </a:r>
            <a:r>
              <a:rPr kumimoji="0" lang="en-US" alt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 Palpebrae Superioris Muscle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5DCB5A89-1AE3-E107-4C74-77A5DB85C3BF}"/>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4" descr="Three anatomical models show the lateral, anterior, and posterior views of the levator palpebrae superioris muscle. The superior palpebra is pointed to in the top model.">
            <a:extLst>
              <a:ext uri="{FF2B5EF4-FFF2-40B4-BE49-F238E27FC236}">
                <a16:creationId xmlns:a16="http://schemas.microsoft.com/office/drawing/2014/main" id="{7635A8C9-8FB7-2B26-59FA-182EE7B451C1}"/>
              </a:ext>
            </a:extLst>
          </p:cNvPr>
          <p:cNvGrpSpPr/>
          <p:nvPr/>
        </p:nvGrpSpPr>
        <p:grpSpPr>
          <a:xfrm>
            <a:off x="176213" y="1143000"/>
            <a:ext cx="8662987" cy="5538788"/>
            <a:chOff x="176213" y="1143000"/>
            <a:chExt cx="8662987" cy="5538788"/>
          </a:xfrm>
        </p:grpSpPr>
        <p:pic>
          <p:nvPicPr>
            <p:cNvPr id="10243" name="Picture 3" descr="Superolateral view of the eye shows the levator palpebrae superioris muscle">
              <a:extLst>
                <a:ext uri="{FF2B5EF4-FFF2-40B4-BE49-F238E27FC236}">
                  <a16:creationId xmlns:a16="http://schemas.microsoft.com/office/drawing/2014/main" id="{5ABF669D-664E-839A-83F3-1D57055AC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363" y="1211262"/>
              <a:ext cx="3054350" cy="229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2" name="Picture 4" descr="Posterior view of the eye shows the levator palpebrae superioris muscle">
              <a:extLst>
                <a:ext uri="{FF2B5EF4-FFF2-40B4-BE49-F238E27FC236}">
                  <a16:creationId xmlns:a16="http://schemas.microsoft.com/office/drawing/2014/main" id="{A7676CE8-1D10-5FC1-CF3F-A419F96F8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85" t="7292" r="9792"/>
            <a:stretch>
              <a:fillRect/>
            </a:stretch>
          </p:blipFill>
          <p:spPr bwMode="auto">
            <a:xfrm>
              <a:off x="5811838" y="3625850"/>
              <a:ext cx="3027362" cy="2711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descr="Anterior view of the eye shows the levator palpebrae superioris muscle">
              <a:extLst>
                <a:ext uri="{FF2B5EF4-FFF2-40B4-BE49-F238E27FC236}">
                  <a16:creationId xmlns:a16="http://schemas.microsoft.com/office/drawing/2014/main" id="{CDD4EA09-F989-E156-5382-DA992853E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999" r="12413" b="16092"/>
            <a:stretch>
              <a:fillRect/>
            </a:stretch>
          </p:blipFill>
          <p:spPr bwMode="auto">
            <a:xfrm>
              <a:off x="176213" y="3635375"/>
              <a:ext cx="3135312" cy="2719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Straight Arrow Connector 12" descr="Arrow points to the levator Palpebrae Superioris Muscle ">
              <a:extLst>
                <a:ext uri="{FF2B5EF4-FFF2-40B4-BE49-F238E27FC236}">
                  <a16:creationId xmlns:a16="http://schemas.microsoft.com/office/drawing/2014/main" id="{FD4B6FC9-F6E5-E8CE-C9D5-6AB450207B81}"/>
                </a:ext>
              </a:extLst>
            </p:cNvPr>
            <p:cNvCxnSpPr/>
            <p:nvPr/>
          </p:nvCxnSpPr>
          <p:spPr>
            <a:xfrm>
              <a:off x="7135813" y="3276600"/>
              <a:ext cx="0" cy="571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8" name="TextBox 32" descr="Posterior View&#10;">
              <a:extLst>
                <a:ext uri="{FF2B5EF4-FFF2-40B4-BE49-F238E27FC236}">
                  <a16:creationId xmlns:a16="http://schemas.microsoft.com/office/drawing/2014/main" id="{4D68256C-B3DC-5920-76EC-89097C260074}"/>
                </a:ext>
              </a:extLst>
            </p:cNvPr>
            <p:cNvSpPr txBox="1">
              <a:spLocks noChangeArrowheads="1"/>
            </p:cNvSpPr>
            <p:nvPr/>
          </p:nvSpPr>
          <p:spPr bwMode="auto">
            <a:xfrm>
              <a:off x="5811838" y="6311900"/>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Posterior View</a:t>
              </a:r>
            </a:p>
          </p:txBody>
        </p:sp>
        <p:sp>
          <p:nvSpPr>
            <p:cNvPr id="10249" name="TextBox 32" descr="Lateral View&#10;">
              <a:extLst>
                <a:ext uri="{FF2B5EF4-FFF2-40B4-BE49-F238E27FC236}">
                  <a16:creationId xmlns:a16="http://schemas.microsoft.com/office/drawing/2014/main" id="{FD345CB0-FC9F-6B35-A646-E05452192364}"/>
                </a:ext>
              </a:extLst>
            </p:cNvPr>
            <p:cNvSpPr txBox="1">
              <a:spLocks noChangeArrowheads="1"/>
            </p:cNvSpPr>
            <p:nvPr/>
          </p:nvSpPr>
          <p:spPr bwMode="auto">
            <a:xfrm>
              <a:off x="3060700" y="3467100"/>
              <a:ext cx="305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Lateral View</a:t>
              </a:r>
            </a:p>
          </p:txBody>
        </p:sp>
        <p:sp>
          <p:nvSpPr>
            <p:cNvPr id="10250" name="TextBox 32" descr="Anterior View&#10;">
              <a:extLst>
                <a:ext uri="{FF2B5EF4-FFF2-40B4-BE49-F238E27FC236}">
                  <a16:creationId xmlns:a16="http://schemas.microsoft.com/office/drawing/2014/main" id="{A7A08D0F-15DB-CAC3-E886-8A23A2172CC5}"/>
                </a:ext>
              </a:extLst>
            </p:cNvPr>
            <p:cNvSpPr txBox="1">
              <a:spLocks noChangeArrowheads="1"/>
            </p:cNvSpPr>
            <p:nvPr/>
          </p:nvSpPr>
          <p:spPr bwMode="auto">
            <a:xfrm>
              <a:off x="176213" y="6311900"/>
              <a:ext cx="3135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Anterior View</a:t>
              </a:r>
            </a:p>
          </p:txBody>
        </p:sp>
        <p:cxnSp>
          <p:nvCxnSpPr>
            <p:cNvPr id="35" name="Straight Arrow Connector 34" descr="Arrow points to the levator Palpebrae Superioris Muscle &#10;">
              <a:extLst>
                <a:ext uri="{FF2B5EF4-FFF2-40B4-BE49-F238E27FC236}">
                  <a16:creationId xmlns:a16="http://schemas.microsoft.com/office/drawing/2014/main" id="{57B3ECA1-6052-95B3-BCA9-BA488D6F0B38}"/>
                </a:ext>
              </a:extLst>
            </p:cNvPr>
            <p:cNvCxnSpPr/>
            <p:nvPr/>
          </p:nvCxnSpPr>
          <p:spPr>
            <a:xfrm>
              <a:off x="4589463" y="1143000"/>
              <a:ext cx="0" cy="571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descr="Arrow points to the levator Palpebrae Superioris Muscle ">
              <a:extLst>
                <a:ext uri="{FF2B5EF4-FFF2-40B4-BE49-F238E27FC236}">
                  <a16:creationId xmlns:a16="http://schemas.microsoft.com/office/drawing/2014/main" id="{091AEDF2-DABD-1914-75BB-4473E0F0F5D3}"/>
                </a:ext>
              </a:extLst>
            </p:cNvPr>
            <p:cNvCxnSpPr/>
            <p:nvPr/>
          </p:nvCxnSpPr>
          <p:spPr>
            <a:xfrm>
              <a:off x="1843088" y="3349625"/>
              <a:ext cx="0" cy="571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4" name="TextBox 32" descr="Superior palpebra&#10;">
              <a:extLst>
                <a:ext uri="{FF2B5EF4-FFF2-40B4-BE49-F238E27FC236}">
                  <a16:creationId xmlns:a16="http://schemas.microsoft.com/office/drawing/2014/main" id="{5D3739E0-EAE5-9130-38C1-270B1AD8ACED}"/>
                </a:ext>
              </a:extLst>
            </p:cNvPr>
            <p:cNvSpPr txBox="1">
              <a:spLocks noChangeArrowheads="1"/>
            </p:cNvSpPr>
            <p:nvPr/>
          </p:nvSpPr>
          <p:spPr bwMode="auto">
            <a:xfrm>
              <a:off x="6272213" y="2057400"/>
              <a:ext cx="20335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Superior palpebra</a:t>
              </a:r>
            </a:p>
          </p:txBody>
        </p:sp>
        <p:cxnSp>
          <p:nvCxnSpPr>
            <p:cNvPr id="3" name="Straight Arrow Connector 2" descr="Arrow points to the levator Palpebrae Superioris Muscle ">
              <a:extLst>
                <a:ext uri="{FF2B5EF4-FFF2-40B4-BE49-F238E27FC236}">
                  <a16:creationId xmlns:a16="http://schemas.microsoft.com/office/drawing/2014/main" id="{8BEBD1FF-9649-FFCE-4094-0A9BEC52691B}"/>
                </a:ext>
              </a:extLst>
            </p:cNvPr>
            <p:cNvCxnSpPr>
              <a:cxnSpLocks/>
            </p:cNvCxnSpPr>
            <p:nvPr/>
          </p:nvCxnSpPr>
          <p:spPr>
            <a:xfrm flipH="1">
              <a:off x="5715000" y="2242344"/>
              <a:ext cx="5572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descr="Palpebrae (Eyelids)&#10;">
            <a:extLst>
              <a:ext uri="{FF2B5EF4-FFF2-40B4-BE49-F238E27FC236}">
                <a16:creationId xmlns:a16="http://schemas.microsoft.com/office/drawing/2014/main" id="{E6390EED-3A73-D33C-5E3E-560AFDDAE556}"/>
              </a:ext>
            </a:extLst>
          </p:cNvPr>
          <p:cNvSpPr txBox="1">
            <a:spLocks noGrp="1"/>
          </p:cNvSpPr>
          <p:nvPr>
            <p:ph type="title" idx="4294967295"/>
          </p:nvPr>
        </p:nvSpPr>
        <p:spPr bwMode="auto">
          <a:xfrm>
            <a:off x="0" y="1524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Palpebrae (Eyelids)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BAF66847-A3D5-A989-EFC8-4CCF7EB48920}"/>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An anatomical model of a human eye with annotations indicating features like lateral and medial palpebral commissures and the lacrimal caruncle.">
            <a:extLst>
              <a:ext uri="{FF2B5EF4-FFF2-40B4-BE49-F238E27FC236}">
                <a16:creationId xmlns:a16="http://schemas.microsoft.com/office/drawing/2014/main" id="{AEB6240C-5AFD-72C4-537C-D8999708B332}"/>
              </a:ext>
            </a:extLst>
          </p:cNvPr>
          <p:cNvGrpSpPr/>
          <p:nvPr/>
        </p:nvGrpSpPr>
        <p:grpSpPr>
          <a:xfrm>
            <a:off x="65088" y="1050925"/>
            <a:ext cx="9013825" cy="5327650"/>
            <a:chOff x="65088" y="1050925"/>
            <a:chExt cx="9013825" cy="5327650"/>
          </a:xfrm>
        </p:grpSpPr>
        <p:pic>
          <p:nvPicPr>
            <p:cNvPr id="11266" name="Picture 4" descr="Palpebrae (Eyelids)&#10;">
              <a:extLst>
                <a:ext uri="{FF2B5EF4-FFF2-40B4-BE49-F238E27FC236}">
                  <a16:creationId xmlns:a16="http://schemas.microsoft.com/office/drawing/2014/main" id="{ED1DC07E-B3DB-B994-EE6F-AD8F2332D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8" r="105" b="954"/>
            <a:stretch>
              <a:fillRect/>
            </a:stretch>
          </p:blipFill>
          <p:spPr bwMode="auto">
            <a:xfrm>
              <a:off x="1546225" y="1050925"/>
              <a:ext cx="6086475" cy="532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Straight Arrow Connector 12" descr="Arrow points to the medial palpebral commissure &#10;">
              <a:extLst>
                <a:ext uri="{FF2B5EF4-FFF2-40B4-BE49-F238E27FC236}">
                  <a16:creationId xmlns:a16="http://schemas.microsoft.com/office/drawing/2014/main" id="{41717BC6-0425-B0ED-B447-BC0AC4B393E4}"/>
                </a:ext>
              </a:extLst>
            </p:cNvPr>
            <p:cNvCxnSpPr>
              <a:stCxn id="11273" idx="1"/>
            </p:cNvCxnSpPr>
            <p:nvPr/>
          </p:nvCxnSpPr>
          <p:spPr>
            <a:xfrm flipH="1" flipV="1">
              <a:off x="5919788" y="3644900"/>
              <a:ext cx="17764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0" name="TextBox 32" descr="Lateral palpebral commissure &#10;">
              <a:extLst>
                <a:ext uri="{FF2B5EF4-FFF2-40B4-BE49-F238E27FC236}">
                  <a16:creationId xmlns:a16="http://schemas.microsoft.com/office/drawing/2014/main" id="{BB5AF238-AB85-4636-149A-C4B42A3F034F}"/>
                </a:ext>
              </a:extLst>
            </p:cNvPr>
            <p:cNvSpPr txBox="1">
              <a:spLocks noChangeArrowheads="1"/>
            </p:cNvSpPr>
            <p:nvPr/>
          </p:nvSpPr>
          <p:spPr bwMode="auto">
            <a:xfrm>
              <a:off x="65088" y="3106738"/>
              <a:ext cx="1382712"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Lateral palpebral commissure </a:t>
              </a:r>
            </a:p>
          </p:txBody>
        </p:sp>
        <p:cxnSp>
          <p:nvCxnSpPr>
            <p:cNvPr id="36" name="Straight Arrow Connector 35" descr="Arrow points to the lateral palpebral commissure &#10;">
              <a:extLst>
                <a:ext uri="{FF2B5EF4-FFF2-40B4-BE49-F238E27FC236}">
                  <a16:creationId xmlns:a16="http://schemas.microsoft.com/office/drawing/2014/main" id="{E0D6D094-35E9-E8CB-600C-591DBFC74BB8}"/>
                </a:ext>
              </a:extLst>
            </p:cNvPr>
            <p:cNvCxnSpPr/>
            <p:nvPr/>
          </p:nvCxnSpPr>
          <p:spPr>
            <a:xfrm>
              <a:off x="1447800" y="35687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points to the lacrimal caruncle&#10;">
              <a:extLst>
                <a:ext uri="{FF2B5EF4-FFF2-40B4-BE49-F238E27FC236}">
                  <a16:creationId xmlns:a16="http://schemas.microsoft.com/office/drawing/2014/main" id="{281EFC19-9546-518D-86AD-0BDDB645EECA}"/>
                </a:ext>
              </a:extLst>
            </p:cNvPr>
            <p:cNvCxnSpPr/>
            <p:nvPr/>
          </p:nvCxnSpPr>
          <p:spPr>
            <a:xfrm flipV="1">
              <a:off x="5562600" y="3568700"/>
              <a:ext cx="0" cy="1079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3" name="TextBox 32" descr="Medial palpebral commissure &#10;">
              <a:extLst>
                <a:ext uri="{FF2B5EF4-FFF2-40B4-BE49-F238E27FC236}">
                  <a16:creationId xmlns:a16="http://schemas.microsoft.com/office/drawing/2014/main" id="{A2B39963-4C05-13A3-C3CC-6A4A0F437C7F}"/>
                </a:ext>
              </a:extLst>
            </p:cNvPr>
            <p:cNvSpPr txBox="1">
              <a:spLocks noChangeArrowheads="1"/>
            </p:cNvSpPr>
            <p:nvPr/>
          </p:nvSpPr>
          <p:spPr bwMode="auto">
            <a:xfrm>
              <a:off x="7696200" y="3182938"/>
              <a:ext cx="1382713"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Medial palpebral commissure </a:t>
              </a:r>
            </a:p>
          </p:txBody>
        </p:sp>
        <p:sp>
          <p:nvSpPr>
            <p:cNvPr id="11274" name="TextBox 32" descr="Lacrimal caruncle&#10;">
              <a:extLst>
                <a:ext uri="{FF2B5EF4-FFF2-40B4-BE49-F238E27FC236}">
                  <a16:creationId xmlns:a16="http://schemas.microsoft.com/office/drawing/2014/main" id="{108A0C9C-B5A3-638F-1C7D-22F21B00D8F5}"/>
                </a:ext>
              </a:extLst>
            </p:cNvPr>
            <p:cNvSpPr txBox="1">
              <a:spLocks noChangeArrowheads="1"/>
            </p:cNvSpPr>
            <p:nvPr/>
          </p:nvSpPr>
          <p:spPr bwMode="auto">
            <a:xfrm>
              <a:off x="7696200" y="4333875"/>
              <a:ext cx="138271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Lacrimal caruncle</a:t>
              </a:r>
            </a:p>
          </p:txBody>
        </p:sp>
        <p:cxnSp>
          <p:nvCxnSpPr>
            <p:cNvPr id="21" name="Straight Connector 20" descr="Leader points to the lacrimal caruncle&#10;">
              <a:extLst>
                <a:ext uri="{FF2B5EF4-FFF2-40B4-BE49-F238E27FC236}">
                  <a16:creationId xmlns:a16="http://schemas.microsoft.com/office/drawing/2014/main" id="{B7638525-3CE9-C6A6-32CC-31BE5504689F}"/>
                </a:ext>
              </a:extLst>
            </p:cNvPr>
            <p:cNvCxnSpPr>
              <a:endCxn id="11274" idx="1"/>
            </p:cNvCxnSpPr>
            <p:nvPr/>
          </p:nvCxnSpPr>
          <p:spPr>
            <a:xfrm>
              <a:off x="5562600" y="4657725"/>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descr="Lacrimal Apparatus&#10;">
            <a:extLst>
              <a:ext uri="{FF2B5EF4-FFF2-40B4-BE49-F238E27FC236}">
                <a16:creationId xmlns:a16="http://schemas.microsoft.com/office/drawing/2014/main" id="{654FC472-E259-47C9-3624-599BBC3480F8}"/>
              </a:ext>
            </a:extLst>
          </p:cNvPr>
          <p:cNvSpPr txBox="1">
            <a:spLocks noGrp="1"/>
          </p:cNvSpPr>
          <p:nvPr>
            <p:ph type="title" idx="4294967295"/>
          </p:nvPr>
        </p:nvSpPr>
        <p:spPr bwMode="auto">
          <a:xfrm>
            <a:off x="0" y="1524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Lacrimal Apparatus (1 of 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sng"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2094352F-E45D-C510-1270-13901E517C64}"/>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1" descr="The image is an anatomical model showing the lacrimal apparatus of a human eye. The model illustrates various components labeled with black arrows and white boxes. At the top left, the lacrimal gland, resembling a small, peach-colored structure, is visible. The superior and inferior lacrimal puncta are pointed to. On the right side, labeled structures include the lacrimal canaliculi, lacrimal sac, and nasolacrimal duct, all shown in a pink hue.">
            <a:extLst>
              <a:ext uri="{FF2B5EF4-FFF2-40B4-BE49-F238E27FC236}">
                <a16:creationId xmlns:a16="http://schemas.microsoft.com/office/drawing/2014/main" id="{1E71E1C9-2B16-7305-39F5-3404CF0C81BA}"/>
              </a:ext>
            </a:extLst>
          </p:cNvPr>
          <p:cNvGrpSpPr/>
          <p:nvPr/>
        </p:nvGrpSpPr>
        <p:grpSpPr>
          <a:xfrm>
            <a:off x="286648" y="1066800"/>
            <a:ext cx="8863012" cy="5327650"/>
            <a:chOff x="280988" y="1050925"/>
            <a:chExt cx="8863012" cy="5327650"/>
          </a:xfrm>
        </p:grpSpPr>
        <p:pic>
          <p:nvPicPr>
            <p:cNvPr id="12290" name="Picture 4" descr="Arrow points to the lacrimal gland&#10;&#10;">
              <a:extLst>
                <a:ext uri="{FF2B5EF4-FFF2-40B4-BE49-F238E27FC236}">
                  <a16:creationId xmlns:a16="http://schemas.microsoft.com/office/drawing/2014/main" id="{9DBBE1BE-7B19-8001-EA31-37F80F8F0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98" r="105" b="954"/>
            <a:stretch>
              <a:fillRect/>
            </a:stretch>
          </p:blipFill>
          <p:spPr bwMode="auto">
            <a:xfrm>
              <a:off x="1546225" y="1050925"/>
              <a:ext cx="6086475" cy="532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Box 32" descr="Lacrimal gland&#10;">
              <a:extLst>
                <a:ext uri="{FF2B5EF4-FFF2-40B4-BE49-F238E27FC236}">
                  <a16:creationId xmlns:a16="http://schemas.microsoft.com/office/drawing/2014/main" id="{4ECDD8B3-B7CD-3002-16B3-BB62E5C25BE3}"/>
                </a:ext>
              </a:extLst>
            </p:cNvPr>
            <p:cNvSpPr txBox="1">
              <a:spLocks noChangeArrowheads="1"/>
            </p:cNvSpPr>
            <p:nvPr/>
          </p:nvSpPr>
          <p:spPr bwMode="auto">
            <a:xfrm>
              <a:off x="280988" y="2595563"/>
              <a:ext cx="10668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Lacrimal gland</a:t>
              </a:r>
            </a:p>
          </p:txBody>
        </p:sp>
        <p:cxnSp>
          <p:nvCxnSpPr>
            <p:cNvPr id="36" name="Straight Arrow Connector 35" descr="Arrow points to the Lacrimal gland&#10;">
              <a:extLst>
                <a:ext uri="{FF2B5EF4-FFF2-40B4-BE49-F238E27FC236}">
                  <a16:creationId xmlns:a16="http://schemas.microsoft.com/office/drawing/2014/main" id="{F46315F4-C19B-7F54-EAC1-499C9EF43271}"/>
                </a:ext>
              </a:extLst>
            </p:cNvPr>
            <p:cNvCxnSpPr/>
            <p:nvPr/>
          </p:nvCxnSpPr>
          <p:spPr>
            <a:xfrm flipV="1">
              <a:off x="1962150" y="2452688"/>
              <a:ext cx="233363" cy="4619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points to the inferior lacrimal punctum&#10;">
              <a:extLst>
                <a:ext uri="{FF2B5EF4-FFF2-40B4-BE49-F238E27FC236}">
                  <a16:creationId xmlns:a16="http://schemas.microsoft.com/office/drawing/2014/main" id="{FEE9E2B0-5996-56C9-D5F1-5318FC234530}"/>
                </a:ext>
              </a:extLst>
            </p:cNvPr>
            <p:cNvCxnSpPr/>
            <p:nvPr/>
          </p:nvCxnSpPr>
          <p:spPr>
            <a:xfrm flipV="1">
              <a:off x="4381500" y="3873500"/>
              <a:ext cx="876300" cy="774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descr="Leader points to the superior &amp; inferior lacrimal puncta&#10;">
              <a:extLst>
                <a:ext uri="{FF2B5EF4-FFF2-40B4-BE49-F238E27FC236}">
                  <a16:creationId xmlns:a16="http://schemas.microsoft.com/office/drawing/2014/main" id="{F7E47079-729C-BCFF-18FA-168E0126E197}"/>
                </a:ext>
              </a:extLst>
            </p:cNvPr>
            <p:cNvCxnSpPr>
              <a:stCxn id="12298" idx="3"/>
            </p:cNvCxnSpPr>
            <p:nvPr/>
          </p:nvCxnSpPr>
          <p:spPr>
            <a:xfrm>
              <a:off x="1347788" y="4648200"/>
              <a:ext cx="30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points to the superior lacrimal punctum&#10;">
              <a:extLst>
                <a:ext uri="{FF2B5EF4-FFF2-40B4-BE49-F238E27FC236}">
                  <a16:creationId xmlns:a16="http://schemas.microsoft.com/office/drawing/2014/main" id="{5D9FC7B7-2313-2CE3-79A1-4BA36EA6B732}"/>
                </a:ext>
              </a:extLst>
            </p:cNvPr>
            <p:cNvCxnSpPr/>
            <p:nvPr/>
          </p:nvCxnSpPr>
          <p:spPr>
            <a:xfrm flipV="1">
              <a:off x="4381500" y="3433763"/>
              <a:ext cx="914400" cy="12144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8" name="TextBox 32" descr="Superior &amp; inferior lacrimal puncta&#10;">
              <a:extLst>
                <a:ext uri="{FF2B5EF4-FFF2-40B4-BE49-F238E27FC236}">
                  <a16:creationId xmlns:a16="http://schemas.microsoft.com/office/drawing/2014/main" id="{B2AE4147-68C0-7FA2-365A-491A3ABCBBC3}"/>
                </a:ext>
              </a:extLst>
            </p:cNvPr>
            <p:cNvSpPr txBox="1">
              <a:spLocks noChangeArrowheads="1"/>
            </p:cNvSpPr>
            <p:nvPr/>
          </p:nvSpPr>
          <p:spPr bwMode="auto">
            <a:xfrm>
              <a:off x="280988" y="3910013"/>
              <a:ext cx="1066800" cy="147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Superior &amp; inferior lacrimal puncta</a:t>
              </a:r>
            </a:p>
          </p:txBody>
        </p:sp>
        <p:cxnSp>
          <p:nvCxnSpPr>
            <p:cNvPr id="16" name="Straight Arrow Connector 15" descr="Arrow points to the lacrimal canaliculus&#10;">
              <a:extLst>
                <a:ext uri="{FF2B5EF4-FFF2-40B4-BE49-F238E27FC236}">
                  <a16:creationId xmlns:a16="http://schemas.microsoft.com/office/drawing/2014/main" id="{6ECB71CB-3963-9AAC-43B5-DE2C177F26A8}"/>
                </a:ext>
              </a:extLst>
            </p:cNvPr>
            <p:cNvCxnSpPr/>
            <p:nvPr/>
          </p:nvCxnSpPr>
          <p:spPr>
            <a:xfrm flipH="1">
              <a:off x="5491163" y="2344738"/>
              <a:ext cx="673100" cy="1757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points to the lacrimal canaliculus&#10;">
              <a:extLst>
                <a:ext uri="{FF2B5EF4-FFF2-40B4-BE49-F238E27FC236}">
                  <a16:creationId xmlns:a16="http://schemas.microsoft.com/office/drawing/2014/main" id="{D5EDECF8-1D88-0CDB-59BB-D408972B0648}"/>
                </a:ext>
              </a:extLst>
            </p:cNvPr>
            <p:cNvCxnSpPr/>
            <p:nvPr/>
          </p:nvCxnSpPr>
          <p:spPr>
            <a:xfrm flipH="1">
              <a:off x="5638800" y="2335213"/>
              <a:ext cx="525463" cy="7572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rrow points to the nasolacrimal duct&#10;">
              <a:extLst>
                <a:ext uri="{FF2B5EF4-FFF2-40B4-BE49-F238E27FC236}">
                  <a16:creationId xmlns:a16="http://schemas.microsoft.com/office/drawing/2014/main" id="{D6818967-73B9-186D-02CF-EC88B9F0FFC7}"/>
                </a:ext>
              </a:extLst>
            </p:cNvPr>
            <p:cNvCxnSpPr>
              <a:stCxn id="12306" idx="1"/>
            </p:cNvCxnSpPr>
            <p:nvPr/>
          </p:nvCxnSpPr>
          <p:spPr>
            <a:xfrm flipH="1" flipV="1">
              <a:off x="6202363" y="4075113"/>
              <a:ext cx="1493837"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descr="Arrow points to the lacrimal sac&#10;">
              <a:extLst>
                <a:ext uri="{FF2B5EF4-FFF2-40B4-BE49-F238E27FC236}">
                  <a16:creationId xmlns:a16="http://schemas.microsoft.com/office/drawing/2014/main" id="{9666D689-C852-33D4-2EC0-3F832E04AF54}"/>
                </a:ext>
              </a:extLst>
            </p:cNvPr>
            <p:cNvCxnSpPr/>
            <p:nvPr/>
          </p:nvCxnSpPr>
          <p:spPr>
            <a:xfrm flipH="1">
              <a:off x="6299200" y="3427413"/>
              <a:ext cx="1397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descr="Leader points to lacrimal canaliculi&#10;">
              <a:extLst>
                <a:ext uri="{FF2B5EF4-FFF2-40B4-BE49-F238E27FC236}">
                  <a16:creationId xmlns:a16="http://schemas.microsoft.com/office/drawing/2014/main" id="{2C4F5031-BB38-2D39-C7DE-90B3B317F638}"/>
                </a:ext>
              </a:extLst>
            </p:cNvPr>
            <p:cNvCxnSpPr>
              <a:endCxn id="12305" idx="1"/>
            </p:cNvCxnSpPr>
            <p:nvPr/>
          </p:nvCxnSpPr>
          <p:spPr>
            <a:xfrm flipV="1">
              <a:off x="6164263" y="2336800"/>
              <a:ext cx="1531937" cy="79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304" name="TextBox 32" descr="Lacrimal sac&#10;">
              <a:extLst>
                <a:ext uri="{FF2B5EF4-FFF2-40B4-BE49-F238E27FC236}">
                  <a16:creationId xmlns:a16="http://schemas.microsoft.com/office/drawing/2014/main" id="{24E1C159-E36F-EB14-852A-63447D390AA3}"/>
                </a:ext>
              </a:extLst>
            </p:cNvPr>
            <p:cNvSpPr txBox="1">
              <a:spLocks noChangeArrowheads="1"/>
            </p:cNvSpPr>
            <p:nvPr/>
          </p:nvSpPr>
          <p:spPr bwMode="auto">
            <a:xfrm>
              <a:off x="7696200" y="3241675"/>
              <a:ext cx="138271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Lacrimal sac</a:t>
              </a:r>
            </a:p>
          </p:txBody>
        </p:sp>
        <p:sp>
          <p:nvSpPr>
            <p:cNvPr id="12305" name="TextBox 32" descr="Lacrimal canaliculi&#10;">
              <a:extLst>
                <a:ext uri="{FF2B5EF4-FFF2-40B4-BE49-F238E27FC236}">
                  <a16:creationId xmlns:a16="http://schemas.microsoft.com/office/drawing/2014/main" id="{99EB5EBE-9E1C-CD28-21C3-E43784F6C485}"/>
                </a:ext>
              </a:extLst>
            </p:cNvPr>
            <p:cNvSpPr txBox="1">
              <a:spLocks noChangeArrowheads="1"/>
            </p:cNvSpPr>
            <p:nvPr/>
          </p:nvSpPr>
          <p:spPr bwMode="auto">
            <a:xfrm>
              <a:off x="7696200" y="2012950"/>
              <a:ext cx="13843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Lacrimal canaliculi</a:t>
              </a:r>
            </a:p>
          </p:txBody>
        </p:sp>
        <p:sp>
          <p:nvSpPr>
            <p:cNvPr id="12306" name="TextBox 32" descr="Nasolacrimal duct&#10;">
              <a:extLst>
                <a:ext uri="{FF2B5EF4-FFF2-40B4-BE49-F238E27FC236}">
                  <a16:creationId xmlns:a16="http://schemas.microsoft.com/office/drawing/2014/main" id="{3A09CEC1-07D0-49B9-E5FF-40306BC5423A}"/>
                </a:ext>
              </a:extLst>
            </p:cNvPr>
            <p:cNvSpPr txBox="1">
              <a:spLocks noChangeArrowheads="1"/>
            </p:cNvSpPr>
            <p:nvPr/>
          </p:nvSpPr>
          <p:spPr bwMode="auto">
            <a:xfrm>
              <a:off x="7696200" y="3752850"/>
              <a:ext cx="1447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Nasolacrimal duct</a:t>
              </a:r>
            </a:p>
          </p:txBody>
        </p:sp>
        <p:sp>
          <p:nvSpPr>
            <p:cNvPr id="23" name="Left Brace 22" descr="Bracket at the boundary of the lacrimal gland">
              <a:extLst>
                <a:ext uri="{FF2B5EF4-FFF2-40B4-BE49-F238E27FC236}">
                  <a16:creationId xmlns:a16="http://schemas.microsoft.com/office/drawing/2014/main" id="{1D92A16A-B2C2-668B-DF7D-C006F0A8363E}"/>
                </a:ext>
                <a:ext uri="{C183D7F6-B498-43B3-948B-1728B52AA6E4}">
                  <adec:decorative xmlns:adec="http://schemas.microsoft.com/office/drawing/2017/decorative" val="0"/>
                </a:ext>
              </a:extLst>
            </p:cNvPr>
            <p:cNvSpPr/>
            <p:nvPr/>
          </p:nvSpPr>
          <p:spPr>
            <a:xfrm rot="6903349" flipH="1">
              <a:off x="2053431" y="2021682"/>
              <a:ext cx="390525" cy="72231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7" name="Straight Connector 26" descr="Leader points to the lacrimal gland">
              <a:extLst>
                <a:ext uri="{FF2B5EF4-FFF2-40B4-BE49-F238E27FC236}">
                  <a16:creationId xmlns:a16="http://schemas.microsoft.com/office/drawing/2014/main" id="{AD3087B0-B533-406D-4402-028A5355BE32}"/>
                </a:ext>
              </a:extLst>
            </p:cNvPr>
            <p:cNvCxnSpPr>
              <a:stCxn id="12293" idx="3"/>
            </p:cNvCxnSpPr>
            <p:nvPr/>
          </p:nvCxnSpPr>
          <p:spPr>
            <a:xfrm flipV="1">
              <a:off x="1347788" y="2914650"/>
              <a:ext cx="614362" cy="4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7101</TotalTime>
  <Words>253</Words>
  <Application>Microsoft Office PowerPoint</Application>
  <PresentationFormat>On-screen Show (4:3)</PresentationFormat>
  <Paragraphs>83</Paragraphs>
  <Slides>13</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Office Theme</vt:lpstr>
      <vt:lpstr>1_Office Theme</vt:lpstr>
      <vt:lpstr>   Special Senses The Eye   Photographed, Labeled, and Made Accessible by: Dr. Laila Nimri    Edited by:              Dr. Maya Byfield                      Mr. James Henry               Dist. Prof. Mary Dolnack          Dr. Syed Arif Humayun                            Dr. Essa Farah             Dr. Laila Nimri  </vt:lpstr>
      <vt:lpstr>Layers of the Eyeball / Fibrous Layer (External)</vt:lpstr>
      <vt:lpstr>Layers of the Eyeball / Vascular Layer (Middle)</vt:lpstr>
      <vt:lpstr>Layers of the Eyeball / Neural Layer (Internal)</vt:lpstr>
      <vt:lpstr>The Eyeball (Transverse Section) </vt:lpstr>
      <vt:lpstr>Eyeball Cavities (Transverse Section) </vt:lpstr>
      <vt:lpstr>Palpebrae (Eyelids) Levator Palpebrae Superioris Muscle  </vt:lpstr>
      <vt:lpstr>Palpebrae (Eyelids) </vt:lpstr>
      <vt:lpstr>Lacrimal Apparatus (1 of 2) </vt:lpstr>
      <vt:lpstr>Lacrimal Apparatus (2 of 2) </vt:lpstr>
      <vt:lpstr>Extrinsic Eye Muscles (Lateral View) </vt:lpstr>
      <vt:lpstr>Extrinsic Eye Muscles / Inferior oblique*  </vt:lpstr>
      <vt:lpstr>Extrinsic Eye Muscles / Superior Oblique </vt:lpstr>
    </vt:vector>
  </TitlesOfParts>
  <Company>Seminole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Seminole State</dc:creator>
  <cp:lastModifiedBy>Laila Nimri</cp:lastModifiedBy>
  <cp:revision>347</cp:revision>
  <dcterms:created xsi:type="dcterms:W3CDTF">2013-10-11T15:07:13Z</dcterms:created>
  <dcterms:modified xsi:type="dcterms:W3CDTF">2025-04-10T16:09:25Z</dcterms:modified>
</cp:coreProperties>
</file>