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1" r:id="rId3"/>
    <p:sldId id="321" r:id="rId4"/>
    <p:sldId id="320" r:id="rId5"/>
    <p:sldId id="318" r:id="rId6"/>
    <p:sldId id="333" r:id="rId7"/>
    <p:sldId id="323" r:id="rId8"/>
    <p:sldId id="331" r:id="rId9"/>
    <p:sldId id="325" r:id="rId10"/>
    <p:sldId id="332" r:id="rId11"/>
    <p:sldId id="326" r:id="rId12"/>
    <p:sldId id="328" r:id="rId13"/>
    <p:sldId id="329" r:id="rId14"/>
    <p:sldId id="324" r:id="rId15"/>
    <p:sldId id="33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C3"/>
    <a:srgbClr val="BC3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67" autoAdjust="0"/>
  </p:normalViewPr>
  <p:slideViewPr>
    <p:cSldViewPr>
      <p:cViewPr varScale="1">
        <p:scale>
          <a:sx n="95" d="100"/>
          <a:sy n="95" d="100"/>
        </p:scale>
        <p:origin x="76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C52989-120C-E57D-B960-EA41AA6E93E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37D80B4-330B-C996-FF47-2406EF0A38A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4D0780E-F92A-4085-BABF-E8E8B96D5F5F}" type="datetimeFigureOut">
              <a:rPr lang="en-US"/>
              <a:pPr>
                <a:defRPr/>
              </a:pPr>
              <a:t>1/27/2026</a:t>
            </a:fld>
            <a:endParaRPr lang="en-US"/>
          </a:p>
        </p:txBody>
      </p:sp>
      <p:sp>
        <p:nvSpPr>
          <p:cNvPr id="4" name="Slide Image Placeholder 3">
            <a:extLst>
              <a:ext uri="{FF2B5EF4-FFF2-40B4-BE49-F238E27FC236}">
                <a16:creationId xmlns:a16="http://schemas.microsoft.com/office/drawing/2014/main" id="{3C72EDF6-FA15-F1A8-C5EA-77C633A7E8C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C960085-C62C-020A-5E72-D319B16D9C2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F0AD8D-76C6-E56C-47C9-2964CFA78E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0920973-BF8A-C03E-F14F-ACB84712D3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16A872A-6953-42F7-8E0F-887562AF4F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ACA23F-9778-422F-AF71-B2DA57F5D10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583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5B10530-1C16-DE3D-FE1F-58945AC71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3A6A3CB-CD02-6683-DBA5-4CFEA93D8E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E5162F74-E6F9-A557-68E9-BD7E74CE58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9DCC6C-1409-4571-8959-39CEBD25B52B}"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C2D9AA-60CC-74FF-2A26-8B8A21351C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4C5D503-0AE6-5C8C-CBA5-464CEA110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FAD53A7C-6087-AE49-76E1-66EE0DF3D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9B5ACE-10E0-4388-88F9-449A182870DA}"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13F149B-967C-1AA8-84EE-9D7DD1B65E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B700BD7-163A-834D-109E-D4B072B1BE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174EFBEA-7D67-43F0-79AC-86B089200C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5B31E8-124A-4127-80F6-5DCC2C562421}"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ED86D0B-DC0C-D0D7-A0B1-4B5A7B1B2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8B6081E-F2B7-169D-D1D1-15821BD8C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E45C85EA-AC3E-C7F9-A9B6-A0F107826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359B55-8972-41F9-8E08-E08438FC099E}"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7A08F70-2667-DDC2-1A90-A2C07E1499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D473989-DF83-296F-AE31-5400DB519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B4BB4A99-9720-7F5B-51C2-733F58CB13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64DC48-F09E-4E7A-9FF1-854870A75E3A}" type="slidenum">
              <a:rPr lang="en-US" altLang="en-US"/>
              <a:pPr>
                <a:spcBef>
                  <a:spcPct val="0"/>
                </a:spcBef>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39F1A64-D401-C443-8B0E-06DB70EEC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64D422D-CD75-8290-B24D-D57AF88273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19A4B6CA-0A97-767B-C025-F66B69ED1A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8AA774-1F70-4245-897E-D1F8F2E61828}"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7D8D275-8B68-22A2-689C-DDFA70A0BA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A57FA20-CF19-AC33-5272-022EC2CD94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24ECE79D-8739-D38E-7DFE-685F21093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6547B-4B0A-4C73-A224-1A68EE5E2366}"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B20F6F3-8B5C-A825-D44E-B65889839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708638A-480E-8917-DFCA-263F9809B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A0150422-D172-ECFD-09EE-BAA2B152A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38D758-96DF-4658-9A0C-973FA72A86F0}"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46DBD2-8ADF-E760-8491-CCF12D0F2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1CE6CA7-AB8E-F4B8-0AF2-7F7310577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E9CD4B84-C786-F585-FF9D-4D595C7632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B0DE81-59A8-410B-B1CB-36CAF3A618F5}"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05B9A04-8587-F39C-A88E-0E58E9A0C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DC3EA5D-F1B5-51B0-9B94-553E71627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7FCB6C5C-2E05-9E8A-7C4C-EA462B5F3A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B41776-F9B0-4D5D-8993-A0BEA66D478B}"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A6B8BD5-4041-B3B4-02AF-60E842F16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27CC338-E1C4-906E-4680-F6C7E3D97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3077D07E-9DB8-9ED3-2402-BF66481E7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A1643-BD44-4738-A035-880ED17C1A42}"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CD18112-2C23-6152-1BE6-5E1A1D7D67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936F3D4-DD2E-EA07-1B18-B5C7702080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CD81320-6C71-33E6-E83E-A0735DC2FB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1A0AEE-4053-490C-AA5F-4DCB38D702E0}"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A9FC088-C10F-1A17-94FC-C14727063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56E177C-4BBC-2F88-B431-85350F4AD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3885DFE9-EA17-4C0D-A3C8-197201CCAB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680FD2-C1BB-4273-9FBD-8C26F4C32F50}"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E9F001-9A23-BA7B-230C-862CBFE92015}"/>
              </a:ext>
            </a:extLst>
          </p:cNvPr>
          <p:cNvSpPr>
            <a:spLocks noGrp="1"/>
          </p:cNvSpPr>
          <p:nvPr>
            <p:ph type="dt" sz="half" idx="10"/>
          </p:nvPr>
        </p:nvSpPr>
        <p:spPr/>
        <p:txBody>
          <a:bodyPr/>
          <a:lstStyle>
            <a:lvl1pPr>
              <a:defRPr/>
            </a:lvl1pPr>
          </a:lstStyle>
          <a:p>
            <a:pPr>
              <a:defRPr/>
            </a:pPr>
            <a:fld id="{6DCE0B6D-1DF6-4CBB-9541-88B3C232C533}" type="datetime1">
              <a:rPr lang="en-US"/>
              <a:pPr>
                <a:defRPr/>
              </a:pPr>
              <a:t>1/27/2026</a:t>
            </a:fld>
            <a:endParaRPr lang="en-US"/>
          </a:p>
        </p:txBody>
      </p:sp>
      <p:sp>
        <p:nvSpPr>
          <p:cNvPr id="5" name="Footer Placeholder 4">
            <a:extLst>
              <a:ext uri="{FF2B5EF4-FFF2-40B4-BE49-F238E27FC236}">
                <a16:creationId xmlns:a16="http://schemas.microsoft.com/office/drawing/2014/main" id="{0205F4F4-6E91-C4E9-5DC3-2D202A69B3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23342F-6F78-3EB9-B4AD-31DD68B454A1}"/>
              </a:ext>
            </a:extLst>
          </p:cNvPr>
          <p:cNvSpPr>
            <a:spLocks noGrp="1"/>
          </p:cNvSpPr>
          <p:nvPr>
            <p:ph type="sldNum" sz="quarter" idx="12"/>
          </p:nvPr>
        </p:nvSpPr>
        <p:spPr/>
        <p:txBody>
          <a:bodyPr/>
          <a:lstStyle>
            <a:lvl1pPr>
              <a:defRPr/>
            </a:lvl1pPr>
          </a:lstStyle>
          <a:p>
            <a:pPr>
              <a:defRPr/>
            </a:pPr>
            <a:fld id="{34A25B33-E50F-491A-A505-5AE1AE81A523}" type="slidenum">
              <a:rPr lang="en-US" altLang="en-US"/>
              <a:pPr>
                <a:defRPr/>
              </a:pPr>
              <a:t>‹#›</a:t>
            </a:fld>
            <a:endParaRPr lang="en-US" altLang="en-US"/>
          </a:p>
        </p:txBody>
      </p:sp>
    </p:spTree>
    <p:extLst>
      <p:ext uri="{BB962C8B-B14F-4D97-AF65-F5344CB8AC3E}">
        <p14:creationId xmlns:p14="http://schemas.microsoft.com/office/powerpoint/2010/main" val="59383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3CB8A-2A99-D2B0-AE6E-2E902A6751A6}"/>
              </a:ext>
            </a:extLst>
          </p:cNvPr>
          <p:cNvSpPr>
            <a:spLocks noGrp="1"/>
          </p:cNvSpPr>
          <p:nvPr>
            <p:ph type="dt" sz="half" idx="10"/>
          </p:nvPr>
        </p:nvSpPr>
        <p:spPr/>
        <p:txBody>
          <a:bodyPr/>
          <a:lstStyle>
            <a:lvl1pPr>
              <a:defRPr/>
            </a:lvl1pPr>
          </a:lstStyle>
          <a:p>
            <a:pPr>
              <a:defRPr/>
            </a:pPr>
            <a:fld id="{339962A6-D95B-40C5-AFC0-4ADE20B2801F}" type="datetime1">
              <a:rPr lang="en-US"/>
              <a:pPr>
                <a:defRPr/>
              </a:pPr>
              <a:t>1/27/2026</a:t>
            </a:fld>
            <a:endParaRPr lang="en-US"/>
          </a:p>
        </p:txBody>
      </p:sp>
      <p:sp>
        <p:nvSpPr>
          <p:cNvPr id="5" name="Footer Placeholder 4">
            <a:extLst>
              <a:ext uri="{FF2B5EF4-FFF2-40B4-BE49-F238E27FC236}">
                <a16:creationId xmlns:a16="http://schemas.microsoft.com/office/drawing/2014/main" id="{ECFE15BF-CA31-3F58-95F5-9A18298AAF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995688-A141-2B37-3926-337A6D81783C}"/>
              </a:ext>
            </a:extLst>
          </p:cNvPr>
          <p:cNvSpPr>
            <a:spLocks noGrp="1"/>
          </p:cNvSpPr>
          <p:nvPr>
            <p:ph type="sldNum" sz="quarter" idx="12"/>
          </p:nvPr>
        </p:nvSpPr>
        <p:spPr/>
        <p:txBody>
          <a:bodyPr/>
          <a:lstStyle>
            <a:lvl1pPr>
              <a:defRPr/>
            </a:lvl1pPr>
          </a:lstStyle>
          <a:p>
            <a:pPr>
              <a:defRPr/>
            </a:pPr>
            <a:fld id="{279F3A1D-EC98-4DFC-A2C7-5244EF0C7ACB}" type="slidenum">
              <a:rPr lang="en-US" altLang="en-US"/>
              <a:pPr>
                <a:defRPr/>
              </a:pPr>
              <a:t>‹#›</a:t>
            </a:fld>
            <a:endParaRPr lang="en-US" altLang="en-US"/>
          </a:p>
        </p:txBody>
      </p:sp>
    </p:spTree>
    <p:extLst>
      <p:ext uri="{BB962C8B-B14F-4D97-AF65-F5344CB8AC3E}">
        <p14:creationId xmlns:p14="http://schemas.microsoft.com/office/powerpoint/2010/main" val="37111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6EEFE-3DC0-000E-EA03-842C0400405B}"/>
              </a:ext>
            </a:extLst>
          </p:cNvPr>
          <p:cNvSpPr>
            <a:spLocks noGrp="1"/>
          </p:cNvSpPr>
          <p:nvPr>
            <p:ph type="dt" sz="half" idx="10"/>
          </p:nvPr>
        </p:nvSpPr>
        <p:spPr/>
        <p:txBody>
          <a:bodyPr/>
          <a:lstStyle>
            <a:lvl1pPr>
              <a:defRPr/>
            </a:lvl1pPr>
          </a:lstStyle>
          <a:p>
            <a:pPr>
              <a:defRPr/>
            </a:pPr>
            <a:fld id="{C3AA3E4A-F63A-4406-AA51-89751646F732}" type="datetime1">
              <a:rPr lang="en-US"/>
              <a:pPr>
                <a:defRPr/>
              </a:pPr>
              <a:t>1/27/2026</a:t>
            </a:fld>
            <a:endParaRPr lang="en-US"/>
          </a:p>
        </p:txBody>
      </p:sp>
      <p:sp>
        <p:nvSpPr>
          <p:cNvPr id="5" name="Footer Placeholder 4">
            <a:extLst>
              <a:ext uri="{FF2B5EF4-FFF2-40B4-BE49-F238E27FC236}">
                <a16:creationId xmlns:a16="http://schemas.microsoft.com/office/drawing/2014/main" id="{F313639C-F1FE-1D9B-60A4-C5A830268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FEC919-358A-CC59-0A0B-3B4E92D025F7}"/>
              </a:ext>
            </a:extLst>
          </p:cNvPr>
          <p:cNvSpPr>
            <a:spLocks noGrp="1"/>
          </p:cNvSpPr>
          <p:nvPr>
            <p:ph type="sldNum" sz="quarter" idx="12"/>
          </p:nvPr>
        </p:nvSpPr>
        <p:spPr/>
        <p:txBody>
          <a:bodyPr/>
          <a:lstStyle>
            <a:lvl1pPr>
              <a:defRPr/>
            </a:lvl1pPr>
          </a:lstStyle>
          <a:p>
            <a:pPr>
              <a:defRPr/>
            </a:pPr>
            <a:fld id="{31A67167-21B2-49DF-A3F0-B6B174130F53}" type="slidenum">
              <a:rPr lang="en-US" altLang="en-US"/>
              <a:pPr>
                <a:defRPr/>
              </a:pPr>
              <a:t>‹#›</a:t>
            </a:fld>
            <a:endParaRPr lang="en-US" altLang="en-US"/>
          </a:p>
        </p:txBody>
      </p:sp>
    </p:spTree>
    <p:extLst>
      <p:ext uri="{BB962C8B-B14F-4D97-AF65-F5344CB8AC3E}">
        <p14:creationId xmlns:p14="http://schemas.microsoft.com/office/powerpoint/2010/main" val="2036831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D9BA45-65FE-F969-7787-08F592733CA4}"/>
              </a:ext>
            </a:extLst>
          </p:cNvPr>
          <p:cNvSpPr>
            <a:spLocks noGrp="1"/>
          </p:cNvSpPr>
          <p:nvPr>
            <p:ph type="dt" sz="half" idx="10"/>
          </p:nvPr>
        </p:nvSpPr>
        <p:spPr/>
        <p:txBody>
          <a:bodyPr/>
          <a:lstStyle>
            <a:lvl1pPr>
              <a:defRPr/>
            </a:lvl1pPr>
          </a:lstStyle>
          <a:p>
            <a:pPr>
              <a:defRPr/>
            </a:pPr>
            <a:fld id="{20309296-1576-4183-95FC-A5C4FFD14ED9}" type="datetime1">
              <a:rPr lang="en-US"/>
              <a:pPr>
                <a:defRPr/>
              </a:pPr>
              <a:t>1/27/2026</a:t>
            </a:fld>
            <a:endParaRPr lang="en-US"/>
          </a:p>
        </p:txBody>
      </p:sp>
      <p:sp>
        <p:nvSpPr>
          <p:cNvPr id="5" name="Footer Placeholder 4">
            <a:extLst>
              <a:ext uri="{FF2B5EF4-FFF2-40B4-BE49-F238E27FC236}">
                <a16:creationId xmlns:a16="http://schemas.microsoft.com/office/drawing/2014/main" id="{7AF0EA46-519D-40E5-7090-39B99AF294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9ED1E8-B720-15AA-ED59-8347596F9071}"/>
              </a:ext>
            </a:extLst>
          </p:cNvPr>
          <p:cNvSpPr>
            <a:spLocks noGrp="1"/>
          </p:cNvSpPr>
          <p:nvPr>
            <p:ph type="sldNum" sz="quarter" idx="12"/>
          </p:nvPr>
        </p:nvSpPr>
        <p:spPr/>
        <p:txBody>
          <a:bodyPr/>
          <a:lstStyle>
            <a:lvl1pPr>
              <a:defRPr/>
            </a:lvl1pPr>
          </a:lstStyle>
          <a:p>
            <a:pPr>
              <a:defRPr/>
            </a:pPr>
            <a:fld id="{49F77A7C-4C62-4360-AC26-5FA2D96440D4}" type="slidenum">
              <a:rPr lang="en-US" altLang="en-US"/>
              <a:pPr>
                <a:defRPr/>
              </a:pPr>
              <a:t>‹#›</a:t>
            </a:fld>
            <a:endParaRPr lang="en-US" altLang="en-US"/>
          </a:p>
        </p:txBody>
      </p:sp>
    </p:spTree>
    <p:extLst>
      <p:ext uri="{BB962C8B-B14F-4D97-AF65-F5344CB8AC3E}">
        <p14:creationId xmlns:p14="http://schemas.microsoft.com/office/powerpoint/2010/main" val="161729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CAB86-B95E-64FA-F403-D1A402DA7300}"/>
              </a:ext>
            </a:extLst>
          </p:cNvPr>
          <p:cNvSpPr>
            <a:spLocks noGrp="1"/>
          </p:cNvSpPr>
          <p:nvPr>
            <p:ph type="dt" sz="half" idx="10"/>
          </p:nvPr>
        </p:nvSpPr>
        <p:spPr/>
        <p:txBody>
          <a:bodyPr/>
          <a:lstStyle>
            <a:lvl1pPr>
              <a:defRPr/>
            </a:lvl1pPr>
          </a:lstStyle>
          <a:p>
            <a:pPr>
              <a:defRPr/>
            </a:pPr>
            <a:fld id="{39054682-B003-40D4-962B-5389DBFE874F}" type="datetime1">
              <a:rPr lang="en-US"/>
              <a:pPr>
                <a:defRPr/>
              </a:pPr>
              <a:t>1/27/2026</a:t>
            </a:fld>
            <a:endParaRPr lang="en-US"/>
          </a:p>
        </p:txBody>
      </p:sp>
      <p:sp>
        <p:nvSpPr>
          <p:cNvPr id="5" name="Footer Placeholder 4">
            <a:extLst>
              <a:ext uri="{FF2B5EF4-FFF2-40B4-BE49-F238E27FC236}">
                <a16:creationId xmlns:a16="http://schemas.microsoft.com/office/drawing/2014/main" id="{C31F0A9E-B467-0352-CF9F-B440D01523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A88DA6-F531-2825-E4D3-C8EE1710C55C}"/>
              </a:ext>
            </a:extLst>
          </p:cNvPr>
          <p:cNvSpPr>
            <a:spLocks noGrp="1"/>
          </p:cNvSpPr>
          <p:nvPr>
            <p:ph type="sldNum" sz="quarter" idx="12"/>
          </p:nvPr>
        </p:nvSpPr>
        <p:spPr/>
        <p:txBody>
          <a:bodyPr/>
          <a:lstStyle>
            <a:lvl1pPr>
              <a:defRPr/>
            </a:lvl1pPr>
          </a:lstStyle>
          <a:p>
            <a:pPr>
              <a:defRPr/>
            </a:pPr>
            <a:fld id="{3E6058E8-3E53-4D86-81CC-2565C470DBB6}" type="slidenum">
              <a:rPr lang="en-US" altLang="en-US"/>
              <a:pPr>
                <a:defRPr/>
              </a:pPr>
              <a:t>‹#›</a:t>
            </a:fld>
            <a:endParaRPr lang="en-US" altLang="en-US"/>
          </a:p>
        </p:txBody>
      </p:sp>
    </p:spTree>
    <p:extLst>
      <p:ext uri="{BB962C8B-B14F-4D97-AF65-F5344CB8AC3E}">
        <p14:creationId xmlns:p14="http://schemas.microsoft.com/office/powerpoint/2010/main" val="75003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2E29D-7256-8C10-0AD6-7D257F3C0C14}"/>
              </a:ext>
            </a:extLst>
          </p:cNvPr>
          <p:cNvSpPr>
            <a:spLocks noGrp="1"/>
          </p:cNvSpPr>
          <p:nvPr>
            <p:ph type="dt" sz="half" idx="10"/>
          </p:nvPr>
        </p:nvSpPr>
        <p:spPr/>
        <p:txBody>
          <a:bodyPr/>
          <a:lstStyle>
            <a:lvl1pPr>
              <a:defRPr/>
            </a:lvl1pPr>
          </a:lstStyle>
          <a:p>
            <a:pPr>
              <a:defRPr/>
            </a:pPr>
            <a:fld id="{D59B95FD-4D93-4B81-A62B-457ED40D489D}" type="datetime1">
              <a:rPr lang="en-US"/>
              <a:pPr>
                <a:defRPr/>
              </a:pPr>
              <a:t>1/27/2026</a:t>
            </a:fld>
            <a:endParaRPr lang="en-US"/>
          </a:p>
        </p:txBody>
      </p:sp>
      <p:sp>
        <p:nvSpPr>
          <p:cNvPr id="5" name="Footer Placeholder 4">
            <a:extLst>
              <a:ext uri="{FF2B5EF4-FFF2-40B4-BE49-F238E27FC236}">
                <a16:creationId xmlns:a16="http://schemas.microsoft.com/office/drawing/2014/main" id="{9D11C9F6-9F4D-3C20-1849-29ED28E7F2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E65105-BCBC-2FBD-4E19-924A132893D0}"/>
              </a:ext>
            </a:extLst>
          </p:cNvPr>
          <p:cNvSpPr>
            <a:spLocks noGrp="1"/>
          </p:cNvSpPr>
          <p:nvPr>
            <p:ph type="sldNum" sz="quarter" idx="12"/>
          </p:nvPr>
        </p:nvSpPr>
        <p:spPr/>
        <p:txBody>
          <a:bodyPr/>
          <a:lstStyle>
            <a:lvl1pPr>
              <a:defRPr/>
            </a:lvl1pPr>
          </a:lstStyle>
          <a:p>
            <a:pPr>
              <a:defRPr/>
            </a:pPr>
            <a:fld id="{CE38E27C-5ACD-421F-B64B-403C43BA9C65}" type="slidenum">
              <a:rPr lang="en-US" altLang="en-US"/>
              <a:pPr>
                <a:defRPr/>
              </a:pPr>
              <a:t>‹#›</a:t>
            </a:fld>
            <a:endParaRPr lang="en-US" altLang="en-US"/>
          </a:p>
        </p:txBody>
      </p:sp>
    </p:spTree>
    <p:extLst>
      <p:ext uri="{BB962C8B-B14F-4D97-AF65-F5344CB8AC3E}">
        <p14:creationId xmlns:p14="http://schemas.microsoft.com/office/powerpoint/2010/main" val="229264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291564-0970-657C-4708-E1E6574D4674}"/>
              </a:ext>
            </a:extLst>
          </p:cNvPr>
          <p:cNvSpPr>
            <a:spLocks noGrp="1"/>
          </p:cNvSpPr>
          <p:nvPr>
            <p:ph type="dt" sz="half" idx="10"/>
          </p:nvPr>
        </p:nvSpPr>
        <p:spPr/>
        <p:txBody>
          <a:bodyPr/>
          <a:lstStyle>
            <a:lvl1pPr>
              <a:defRPr/>
            </a:lvl1pPr>
          </a:lstStyle>
          <a:p>
            <a:pPr>
              <a:defRPr/>
            </a:pPr>
            <a:fld id="{D709E20E-43AD-44DB-A355-6439D12AD878}" type="datetime1">
              <a:rPr lang="en-US"/>
              <a:pPr>
                <a:defRPr/>
              </a:pPr>
              <a:t>1/27/2026</a:t>
            </a:fld>
            <a:endParaRPr lang="en-US"/>
          </a:p>
        </p:txBody>
      </p:sp>
      <p:sp>
        <p:nvSpPr>
          <p:cNvPr id="6" name="Footer Placeholder 4">
            <a:extLst>
              <a:ext uri="{FF2B5EF4-FFF2-40B4-BE49-F238E27FC236}">
                <a16:creationId xmlns:a16="http://schemas.microsoft.com/office/drawing/2014/main" id="{9BD64BCC-5C0E-0D4A-84ED-53730CC36B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8ABCE4-D8BE-D201-BB94-47A857746205}"/>
              </a:ext>
            </a:extLst>
          </p:cNvPr>
          <p:cNvSpPr>
            <a:spLocks noGrp="1"/>
          </p:cNvSpPr>
          <p:nvPr>
            <p:ph type="sldNum" sz="quarter" idx="12"/>
          </p:nvPr>
        </p:nvSpPr>
        <p:spPr/>
        <p:txBody>
          <a:bodyPr/>
          <a:lstStyle>
            <a:lvl1pPr>
              <a:defRPr/>
            </a:lvl1pPr>
          </a:lstStyle>
          <a:p>
            <a:pPr>
              <a:defRPr/>
            </a:pPr>
            <a:fld id="{BCE28F33-7CAB-4C86-83DE-98BF2501C0DD}" type="slidenum">
              <a:rPr lang="en-US" altLang="en-US"/>
              <a:pPr>
                <a:defRPr/>
              </a:pPr>
              <a:t>‹#›</a:t>
            </a:fld>
            <a:endParaRPr lang="en-US" altLang="en-US"/>
          </a:p>
        </p:txBody>
      </p:sp>
    </p:spTree>
    <p:extLst>
      <p:ext uri="{BB962C8B-B14F-4D97-AF65-F5344CB8AC3E}">
        <p14:creationId xmlns:p14="http://schemas.microsoft.com/office/powerpoint/2010/main" val="18125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9D0E0D-7600-7723-A213-AEC749E2A113}"/>
              </a:ext>
            </a:extLst>
          </p:cNvPr>
          <p:cNvSpPr>
            <a:spLocks noGrp="1"/>
          </p:cNvSpPr>
          <p:nvPr>
            <p:ph type="dt" sz="half" idx="10"/>
          </p:nvPr>
        </p:nvSpPr>
        <p:spPr/>
        <p:txBody>
          <a:bodyPr/>
          <a:lstStyle>
            <a:lvl1pPr>
              <a:defRPr/>
            </a:lvl1pPr>
          </a:lstStyle>
          <a:p>
            <a:pPr>
              <a:defRPr/>
            </a:pPr>
            <a:fld id="{4134B9D2-B780-475D-AB17-179E8AE00B5B}" type="datetime1">
              <a:rPr lang="en-US"/>
              <a:pPr>
                <a:defRPr/>
              </a:pPr>
              <a:t>1/27/2026</a:t>
            </a:fld>
            <a:endParaRPr lang="en-US"/>
          </a:p>
        </p:txBody>
      </p:sp>
      <p:sp>
        <p:nvSpPr>
          <p:cNvPr id="8" name="Footer Placeholder 4">
            <a:extLst>
              <a:ext uri="{FF2B5EF4-FFF2-40B4-BE49-F238E27FC236}">
                <a16:creationId xmlns:a16="http://schemas.microsoft.com/office/drawing/2014/main" id="{C04AE587-E1BA-5516-A76B-69EC33F96B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8FC739-0621-20E7-80B6-353DD4F927F8}"/>
              </a:ext>
            </a:extLst>
          </p:cNvPr>
          <p:cNvSpPr>
            <a:spLocks noGrp="1"/>
          </p:cNvSpPr>
          <p:nvPr>
            <p:ph type="sldNum" sz="quarter" idx="12"/>
          </p:nvPr>
        </p:nvSpPr>
        <p:spPr/>
        <p:txBody>
          <a:bodyPr/>
          <a:lstStyle>
            <a:lvl1pPr>
              <a:defRPr/>
            </a:lvl1pPr>
          </a:lstStyle>
          <a:p>
            <a:pPr>
              <a:defRPr/>
            </a:pPr>
            <a:fld id="{08B0CAF3-097F-4A08-BC0E-29D1EB8FE1CF}" type="slidenum">
              <a:rPr lang="en-US" altLang="en-US"/>
              <a:pPr>
                <a:defRPr/>
              </a:pPr>
              <a:t>‹#›</a:t>
            </a:fld>
            <a:endParaRPr lang="en-US" altLang="en-US"/>
          </a:p>
        </p:txBody>
      </p:sp>
    </p:spTree>
    <p:extLst>
      <p:ext uri="{BB962C8B-B14F-4D97-AF65-F5344CB8AC3E}">
        <p14:creationId xmlns:p14="http://schemas.microsoft.com/office/powerpoint/2010/main" val="143473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5B15AD-5ED5-3CCF-33C2-EAE0DA1347FA}"/>
              </a:ext>
            </a:extLst>
          </p:cNvPr>
          <p:cNvSpPr>
            <a:spLocks noGrp="1"/>
          </p:cNvSpPr>
          <p:nvPr>
            <p:ph type="dt" sz="half" idx="10"/>
          </p:nvPr>
        </p:nvSpPr>
        <p:spPr/>
        <p:txBody>
          <a:bodyPr/>
          <a:lstStyle>
            <a:lvl1pPr>
              <a:defRPr/>
            </a:lvl1pPr>
          </a:lstStyle>
          <a:p>
            <a:pPr>
              <a:defRPr/>
            </a:pPr>
            <a:fld id="{1E8D98ED-E1ED-4DE0-A7DA-1DAFFFD8EC3A}" type="datetime1">
              <a:rPr lang="en-US"/>
              <a:pPr>
                <a:defRPr/>
              </a:pPr>
              <a:t>1/27/2026</a:t>
            </a:fld>
            <a:endParaRPr lang="en-US"/>
          </a:p>
        </p:txBody>
      </p:sp>
      <p:sp>
        <p:nvSpPr>
          <p:cNvPr id="4" name="Footer Placeholder 4">
            <a:extLst>
              <a:ext uri="{FF2B5EF4-FFF2-40B4-BE49-F238E27FC236}">
                <a16:creationId xmlns:a16="http://schemas.microsoft.com/office/drawing/2014/main" id="{7D12F2BF-18C5-88EE-FD36-D40EBECE4F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D307E6-AC3E-5555-F663-C73D3A81FEE7}"/>
              </a:ext>
            </a:extLst>
          </p:cNvPr>
          <p:cNvSpPr>
            <a:spLocks noGrp="1"/>
          </p:cNvSpPr>
          <p:nvPr>
            <p:ph type="sldNum" sz="quarter" idx="12"/>
          </p:nvPr>
        </p:nvSpPr>
        <p:spPr/>
        <p:txBody>
          <a:bodyPr/>
          <a:lstStyle>
            <a:lvl1pPr>
              <a:defRPr/>
            </a:lvl1pPr>
          </a:lstStyle>
          <a:p>
            <a:pPr>
              <a:defRPr/>
            </a:pPr>
            <a:fld id="{2132B6CD-801F-46A9-8138-F0B1049E2B5A}" type="slidenum">
              <a:rPr lang="en-US" altLang="en-US"/>
              <a:pPr>
                <a:defRPr/>
              </a:pPr>
              <a:t>‹#›</a:t>
            </a:fld>
            <a:endParaRPr lang="en-US" altLang="en-US"/>
          </a:p>
        </p:txBody>
      </p:sp>
    </p:spTree>
    <p:extLst>
      <p:ext uri="{BB962C8B-B14F-4D97-AF65-F5344CB8AC3E}">
        <p14:creationId xmlns:p14="http://schemas.microsoft.com/office/powerpoint/2010/main" val="4178592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66481B-A013-A53E-8B3D-E3FB194973C4}"/>
              </a:ext>
            </a:extLst>
          </p:cNvPr>
          <p:cNvSpPr>
            <a:spLocks noGrp="1"/>
          </p:cNvSpPr>
          <p:nvPr>
            <p:ph type="dt" sz="half" idx="10"/>
          </p:nvPr>
        </p:nvSpPr>
        <p:spPr/>
        <p:txBody>
          <a:bodyPr/>
          <a:lstStyle>
            <a:lvl1pPr>
              <a:defRPr/>
            </a:lvl1pPr>
          </a:lstStyle>
          <a:p>
            <a:pPr>
              <a:defRPr/>
            </a:pPr>
            <a:fld id="{75E59897-9657-4793-BD4B-8BB2D9A1B852}" type="datetime1">
              <a:rPr lang="en-US"/>
              <a:pPr>
                <a:defRPr/>
              </a:pPr>
              <a:t>1/27/2026</a:t>
            </a:fld>
            <a:endParaRPr lang="en-US"/>
          </a:p>
        </p:txBody>
      </p:sp>
      <p:sp>
        <p:nvSpPr>
          <p:cNvPr id="3" name="Footer Placeholder 4">
            <a:extLst>
              <a:ext uri="{FF2B5EF4-FFF2-40B4-BE49-F238E27FC236}">
                <a16:creationId xmlns:a16="http://schemas.microsoft.com/office/drawing/2014/main" id="{A6397006-EEBE-2756-4E67-DF7C4C9439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09B582-73F2-922B-77F2-CF045B037C0A}"/>
              </a:ext>
            </a:extLst>
          </p:cNvPr>
          <p:cNvSpPr>
            <a:spLocks noGrp="1"/>
          </p:cNvSpPr>
          <p:nvPr>
            <p:ph type="sldNum" sz="quarter" idx="12"/>
          </p:nvPr>
        </p:nvSpPr>
        <p:spPr/>
        <p:txBody>
          <a:bodyPr/>
          <a:lstStyle>
            <a:lvl1pPr>
              <a:defRPr/>
            </a:lvl1pPr>
          </a:lstStyle>
          <a:p>
            <a:pPr>
              <a:defRPr/>
            </a:pPr>
            <a:fld id="{B43472CD-1845-4B3F-90BB-9F639BCDA432}" type="slidenum">
              <a:rPr lang="en-US" altLang="en-US"/>
              <a:pPr>
                <a:defRPr/>
              </a:pPr>
              <a:t>‹#›</a:t>
            </a:fld>
            <a:endParaRPr lang="en-US" altLang="en-US"/>
          </a:p>
        </p:txBody>
      </p:sp>
    </p:spTree>
    <p:extLst>
      <p:ext uri="{BB962C8B-B14F-4D97-AF65-F5344CB8AC3E}">
        <p14:creationId xmlns:p14="http://schemas.microsoft.com/office/powerpoint/2010/main" val="119273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98C9D4-8614-BA06-0A38-C6416505C6C3}"/>
              </a:ext>
            </a:extLst>
          </p:cNvPr>
          <p:cNvSpPr>
            <a:spLocks noGrp="1"/>
          </p:cNvSpPr>
          <p:nvPr>
            <p:ph type="dt" sz="half" idx="10"/>
          </p:nvPr>
        </p:nvSpPr>
        <p:spPr/>
        <p:txBody>
          <a:bodyPr/>
          <a:lstStyle>
            <a:lvl1pPr>
              <a:defRPr/>
            </a:lvl1pPr>
          </a:lstStyle>
          <a:p>
            <a:pPr>
              <a:defRPr/>
            </a:pPr>
            <a:fld id="{D550DF5A-D4FD-4A41-BD47-E18318742441}" type="datetime1">
              <a:rPr lang="en-US"/>
              <a:pPr>
                <a:defRPr/>
              </a:pPr>
              <a:t>1/27/2026</a:t>
            </a:fld>
            <a:endParaRPr lang="en-US"/>
          </a:p>
        </p:txBody>
      </p:sp>
      <p:sp>
        <p:nvSpPr>
          <p:cNvPr id="6" name="Footer Placeholder 4">
            <a:extLst>
              <a:ext uri="{FF2B5EF4-FFF2-40B4-BE49-F238E27FC236}">
                <a16:creationId xmlns:a16="http://schemas.microsoft.com/office/drawing/2014/main" id="{A8C3BF8B-0D78-2921-DE0F-5F01C2C19A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DB4EEA-3FB6-BE87-D8CC-153C02BB289E}"/>
              </a:ext>
            </a:extLst>
          </p:cNvPr>
          <p:cNvSpPr>
            <a:spLocks noGrp="1"/>
          </p:cNvSpPr>
          <p:nvPr>
            <p:ph type="sldNum" sz="quarter" idx="12"/>
          </p:nvPr>
        </p:nvSpPr>
        <p:spPr/>
        <p:txBody>
          <a:bodyPr/>
          <a:lstStyle>
            <a:lvl1pPr>
              <a:defRPr/>
            </a:lvl1pPr>
          </a:lstStyle>
          <a:p>
            <a:pPr>
              <a:defRPr/>
            </a:pPr>
            <a:fld id="{E02BCC03-F25C-40DD-A83D-27D6EA3C2DA1}" type="slidenum">
              <a:rPr lang="en-US" altLang="en-US"/>
              <a:pPr>
                <a:defRPr/>
              </a:pPr>
              <a:t>‹#›</a:t>
            </a:fld>
            <a:endParaRPr lang="en-US" altLang="en-US"/>
          </a:p>
        </p:txBody>
      </p:sp>
    </p:spTree>
    <p:extLst>
      <p:ext uri="{BB962C8B-B14F-4D97-AF65-F5344CB8AC3E}">
        <p14:creationId xmlns:p14="http://schemas.microsoft.com/office/powerpoint/2010/main" val="272049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44666-762A-53B3-FB29-0641D5D6270F}"/>
              </a:ext>
            </a:extLst>
          </p:cNvPr>
          <p:cNvSpPr>
            <a:spLocks noGrp="1"/>
          </p:cNvSpPr>
          <p:nvPr>
            <p:ph type="dt" sz="half" idx="10"/>
          </p:nvPr>
        </p:nvSpPr>
        <p:spPr/>
        <p:txBody>
          <a:bodyPr/>
          <a:lstStyle>
            <a:lvl1pPr>
              <a:defRPr/>
            </a:lvl1pPr>
          </a:lstStyle>
          <a:p>
            <a:pPr>
              <a:defRPr/>
            </a:pPr>
            <a:fld id="{58D9C3EC-88B5-4E34-A6B8-2D592F78B324}" type="datetime1">
              <a:rPr lang="en-US"/>
              <a:pPr>
                <a:defRPr/>
              </a:pPr>
              <a:t>1/27/2026</a:t>
            </a:fld>
            <a:endParaRPr lang="en-US"/>
          </a:p>
        </p:txBody>
      </p:sp>
      <p:sp>
        <p:nvSpPr>
          <p:cNvPr id="5" name="Footer Placeholder 4">
            <a:extLst>
              <a:ext uri="{FF2B5EF4-FFF2-40B4-BE49-F238E27FC236}">
                <a16:creationId xmlns:a16="http://schemas.microsoft.com/office/drawing/2014/main" id="{F89BEEF3-F46D-5651-A734-E3191CF3BB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CCAB38-0441-97A0-3B6B-1E99DBB246B4}"/>
              </a:ext>
            </a:extLst>
          </p:cNvPr>
          <p:cNvSpPr>
            <a:spLocks noGrp="1"/>
          </p:cNvSpPr>
          <p:nvPr>
            <p:ph type="sldNum" sz="quarter" idx="12"/>
          </p:nvPr>
        </p:nvSpPr>
        <p:spPr/>
        <p:txBody>
          <a:bodyPr/>
          <a:lstStyle>
            <a:lvl1pPr>
              <a:defRPr/>
            </a:lvl1pPr>
          </a:lstStyle>
          <a:p>
            <a:pPr>
              <a:defRPr/>
            </a:pPr>
            <a:fld id="{F6634704-1931-45EE-85BB-E504B2920F60}" type="slidenum">
              <a:rPr lang="en-US" altLang="en-US"/>
              <a:pPr>
                <a:defRPr/>
              </a:pPr>
              <a:t>‹#›</a:t>
            </a:fld>
            <a:endParaRPr lang="en-US" altLang="en-US"/>
          </a:p>
        </p:txBody>
      </p:sp>
    </p:spTree>
    <p:extLst>
      <p:ext uri="{BB962C8B-B14F-4D97-AF65-F5344CB8AC3E}">
        <p14:creationId xmlns:p14="http://schemas.microsoft.com/office/powerpoint/2010/main" val="1556287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4872B6-C659-63F4-8765-61E78C89B8B3}"/>
              </a:ext>
            </a:extLst>
          </p:cNvPr>
          <p:cNvSpPr>
            <a:spLocks noGrp="1"/>
          </p:cNvSpPr>
          <p:nvPr>
            <p:ph type="dt" sz="half" idx="10"/>
          </p:nvPr>
        </p:nvSpPr>
        <p:spPr/>
        <p:txBody>
          <a:bodyPr/>
          <a:lstStyle>
            <a:lvl1pPr>
              <a:defRPr/>
            </a:lvl1pPr>
          </a:lstStyle>
          <a:p>
            <a:pPr>
              <a:defRPr/>
            </a:pPr>
            <a:fld id="{93CBF573-94D2-4082-A7D9-286BC18EC2A2}" type="datetime1">
              <a:rPr lang="en-US"/>
              <a:pPr>
                <a:defRPr/>
              </a:pPr>
              <a:t>1/27/2026</a:t>
            </a:fld>
            <a:endParaRPr lang="en-US"/>
          </a:p>
        </p:txBody>
      </p:sp>
      <p:sp>
        <p:nvSpPr>
          <p:cNvPr id="6" name="Footer Placeholder 4">
            <a:extLst>
              <a:ext uri="{FF2B5EF4-FFF2-40B4-BE49-F238E27FC236}">
                <a16:creationId xmlns:a16="http://schemas.microsoft.com/office/drawing/2014/main" id="{7A1F0829-CADF-5259-7DCA-C81095B5C0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3DCB5A-FF2B-FAE1-8FCE-E8E534F565DC}"/>
              </a:ext>
            </a:extLst>
          </p:cNvPr>
          <p:cNvSpPr>
            <a:spLocks noGrp="1"/>
          </p:cNvSpPr>
          <p:nvPr>
            <p:ph type="sldNum" sz="quarter" idx="12"/>
          </p:nvPr>
        </p:nvSpPr>
        <p:spPr/>
        <p:txBody>
          <a:bodyPr/>
          <a:lstStyle>
            <a:lvl1pPr>
              <a:defRPr/>
            </a:lvl1pPr>
          </a:lstStyle>
          <a:p>
            <a:pPr>
              <a:defRPr/>
            </a:pPr>
            <a:fld id="{309724D3-A559-47C4-9D3A-001129531EC4}" type="slidenum">
              <a:rPr lang="en-US" altLang="en-US"/>
              <a:pPr>
                <a:defRPr/>
              </a:pPr>
              <a:t>‹#›</a:t>
            </a:fld>
            <a:endParaRPr lang="en-US" altLang="en-US"/>
          </a:p>
        </p:txBody>
      </p:sp>
    </p:spTree>
    <p:extLst>
      <p:ext uri="{BB962C8B-B14F-4D97-AF65-F5344CB8AC3E}">
        <p14:creationId xmlns:p14="http://schemas.microsoft.com/office/powerpoint/2010/main" val="1559239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DC20E-4F2A-943C-6BBD-66FEB33415FA}"/>
              </a:ext>
            </a:extLst>
          </p:cNvPr>
          <p:cNvSpPr>
            <a:spLocks noGrp="1"/>
          </p:cNvSpPr>
          <p:nvPr>
            <p:ph type="dt" sz="half" idx="10"/>
          </p:nvPr>
        </p:nvSpPr>
        <p:spPr/>
        <p:txBody>
          <a:bodyPr/>
          <a:lstStyle>
            <a:lvl1pPr>
              <a:defRPr/>
            </a:lvl1pPr>
          </a:lstStyle>
          <a:p>
            <a:pPr>
              <a:defRPr/>
            </a:pPr>
            <a:fld id="{DB99C069-D386-49B0-892E-D565B1B013C9}" type="datetime1">
              <a:rPr lang="en-US"/>
              <a:pPr>
                <a:defRPr/>
              </a:pPr>
              <a:t>1/27/2026</a:t>
            </a:fld>
            <a:endParaRPr lang="en-US"/>
          </a:p>
        </p:txBody>
      </p:sp>
      <p:sp>
        <p:nvSpPr>
          <p:cNvPr id="5" name="Footer Placeholder 4">
            <a:extLst>
              <a:ext uri="{FF2B5EF4-FFF2-40B4-BE49-F238E27FC236}">
                <a16:creationId xmlns:a16="http://schemas.microsoft.com/office/drawing/2014/main" id="{0AEB354F-03CB-3C86-06CE-A8573C482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7196B4-DE50-CBB9-645D-60FAFC7BEC92}"/>
              </a:ext>
            </a:extLst>
          </p:cNvPr>
          <p:cNvSpPr>
            <a:spLocks noGrp="1"/>
          </p:cNvSpPr>
          <p:nvPr>
            <p:ph type="sldNum" sz="quarter" idx="12"/>
          </p:nvPr>
        </p:nvSpPr>
        <p:spPr/>
        <p:txBody>
          <a:bodyPr/>
          <a:lstStyle>
            <a:lvl1pPr>
              <a:defRPr/>
            </a:lvl1pPr>
          </a:lstStyle>
          <a:p>
            <a:pPr>
              <a:defRPr/>
            </a:pPr>
            <a:fld id="{AC03A659-4A4C-4623-8835-1DAF66E5ABB7}" type="slidenum">
              <a:rPr lang="en-US" altLang="en-US"/>
              <a:pPr>
                <a:defRPr/>
              </a:pPr>
              <a:t>‹#›</a:t>
            </a:fld>
            <a:endParaRPr lang="en-US" altLang="en-US"/>
          </a:p>
        </p:txBody>
      </p:sp>
    </p:spTree>
    <p:extLst>
      <p:ext uri="{BB962C8B-B14F-4D97-AF65-F5344CB8AC3E}">
        <p14:creationId xmlns:p14="http://schemas.microsoft.com/office/powerpoint/2010/main" val="813197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35B1D-CD53-E63F-5679-0541823EA704}"/>
              </a:ext>
            </a:extLst>
          </p:cNvPr>
          <p:cNvSpPr>
            <a:spLocks noGrp="1"/>
          </p:cNvSpPr>
          <p:nvPr>
            <p:ph type="dt" sz="half" idx="10"/>
          </p:nvPr>
        </p:nvSpPr>
        <p:spPr/>
        <p:txBody>
          <a:bodyPr/>
          <a:lstStyle>
            <a:lvl1pPr>
              <a:defRPr/>
            </a:lvl1pPr>
          </a:lstStyle>
          <a:p>
            <a:pPr>
              <a:defRPr/>
            </a:pPr>
            <a:fld id="{4A88AB06-E126-44AE-B335-A87A9506AD39}" type="datetime1">
              <a:rPr lang="en-US"/>
              <a:pPr>
                <a:defRPr/>
              </a:pPr>
              <a:t>1/27/2026</a:t>
            </a:fld>
            <a:endParaRPr lang="en-US"/>
          </a:p>
        </p:txBody>
      </p:sp>
      <p:sp>
        <p:nvSpPr>
          <p:cNvPr id="5" name="Footer Placeholder 4">
            <a:extLst>
              <a:ext uri="{FF2B5EF4-FFF2-40B4-BE49-F238E27FC236}">
                <a16:creationId xmlns:a16="http://schemas.microsoft.com/office/drawing/2014/main" id="{2E952E43-4035-6F7F-A0F2-0573570CA2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86C850-796F-424E-EC79-7CA09B0BCDF1}"/>
              </a:ext>
            </a:extLst>
          </p:cNvPr>
          <p:cNvSpPr>
            <a:spLocks noGrp="1"/>
          </p:cNvSpPr>
          <p:nvPr>
            <p:ph type="sldNum" sz="quarter" idx="12"/>
          </p:nvPr>
        </p:nvSpPr>
        <p:spPr/>
        <p:txBody>
          <a:bodyPr/>
          <a:lstStyle>
            <a:lvl1pPr>
              <a:defRPr/>
            </a:lvl1pPr>
          </a:lstStyle>
          <a:p>
            <a:pPr>
              <a:defRPr/>
            </a:pPr>
            <a:fld id="{58644664-12E7-4920-90DC-9F0DB4A4CB34}" type="slidenum">
              <a:rPr lang="en-US" altLang="en-US"/>
              <a:pPr>
                <a:defRPr/>
              </a:pPr>
              <a:t>‹#›</a:t>
            </a:fld>
            <a:endParaRPr lang="en-US" altLang="en-US"/>
          </a:p>
        </p:txBody>
      </p:sp>
    </p:spTree>
    <p:extLst>
      <p:ext uri="{BB962C8B-B14F-4D97-AF65-F5344CB8AC3E}">
        <p14:creationId xmlns:p14="http://schemas.microsoft.com/office/powerpoint/2010/main" val="51853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42F01-0AF7-FE94-30C6-FC099473B28A}"/>
              </a:ext>
            </a:extLst>
          </p:cNvPr>
          <p:cNvSpPr>
            <a:spLocks noGrp="1"/>
          </p:cNvSpPr>
          <p:nvPr>
            <p:ph type="dt" sz="half" idx="10"/>
          </p:nvPr>
        </p:nvSpPr>
        <p:spPr/>
        <p:txBody>
          <a:bodyPr/>
          <a:lstStyle>
            <a:lvl1pPr>
              <a:defRPr/>
            </a:lvl1pPr>
          </a:lstStyle>
          <a:p>
            <a:pPr>
              <a:defRPr/>
            </a:pPr>
            <a:fld id="{5298AACF-4C39-4098-A98F-609079344BA1}" type="datetime1">
              <a:rPr lang="en-US"/>
              <a:pPr>
                <a:defRPr/>
              </a:pPr>
              <a:t>1/27/2026</a:t>
            </a:fld>
            <a:endParaRPr lang="en-US"/>
          </a:p>
        </p:txBody>
      </p:sp>
      <p:sp>
        <p:nvSpPr>
          <p:cNvPr id="5" name="Footer Placeholder 4">
            <a:extLst>
              <a:ext uri="{FF2B5EF4-FFF2-40B4-BE49-F238E27FC236}">
                <a16:creationId xmlns:a16="http://schemas.microsoft.com/office/drawing/2014/main" id="{E732E6E4-8C0B-FBE9-413F-7680ED4466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B302BE-A353-2E22-DC67-6BBB9154563C}"/>
              </a:ext>
            </a:extLst>
          </p:cNvPr>
          <p:cNvSpPr>
            <a:spLocks noGrp="1"/>
          </p:cNvSpPr>
          <p:nvPr>
            <p:ph type="sldNum" sz="quarter" idx="12"/>
          </p:nvPr>
        </p:nvSpPr>
        <p:spPr/>
        <p:txBody>
          <a:bodyPr/>
          <a:lstStyle>
            <a:lvl1pPr>
              <a:defRPr/>
            </a:lvl1pPr>
          </a:lstStyle>
          <a:p>
            <a:pPr>
              <a:defRPr/>
            </a:pPr>
            <a:fld id="{EDBFD3C9-CDDD-492A-9254-422CFE0E16BF}" type="slidenum">
              <a:rPr lang="en-US" altLang="en-US"/>
              <a:pPr>
                <a:defRPr/>
              </a:pPr>
              <a:t>‹#›</a:t>
            </a:fld>
            <a:endParaRPr lang="en-US" altLang="en-US"/>
          </a:p>
        </p:txBody>
      </p:sp>
    </p:spTree>
    <p:extLst>
      <p:ext uri="{BB962C8B-B14F-4D97-AF65-F5344CB8AC3E}">
        <p14:creationId xmlns:p14="http://schemas.microsoft.com/office/powerpoint/2010/main" val="68541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FFE861F-F6AD-6E94-42DA-92D14D7F0219}"/>
              </a:ext>
            </a:extLst>
          </p:cNvPr>
          <p:cNvSpPr>
            <a:spLocks noGrp="1"/>
          </p:cNvSpPr>
          <p:nvPr>
            <p:ph type="dt" sz="half" idx="10"/>
          </p:nvPr>
        </p:nvSpPr>
        <p:spPr/>
        <p:txBody>
          <a:bodyPr/>
          <a:lstStyle>
            <a:lvl1pPr>
              <a:defRPr/>
            </a:lvl1pPr>
          </a:lstStyle>
          <a:p>
            <a:pPr>
              <a:defRPr/>
            </a:pPr>
            <a:fld id="{9A5EC1C2-ABE4-4B77-ABCF-7E38C9B870C9}" type="datetime1">
              <a:rPr lang="en-US"/>
              <a:pPr>
                <a:defRPr/>
              </a:pPr>
              <a:t>1/27/2026</a:t>
            </a:fld>
            <a:endParaRPr lang="en-US"/>
          </a:p>
        </p:txBody>
      </p:sp>
      <p:sp>
        <p:nvSpPr>
          <p:cNvPr id="6" name="Footer Placeholder 4">
            <a:extLst>
              <a:ext uri="{FF2B5EF4-FFF2-40B4-BE49-F238E27FC236}">
                <a16:creationId xmlns:a16="http://schemas.microsoft.com/office/drawing/2014/main" id="{9084097E-7EB5-9550-B6ED-F3E009D89F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6A8775-B9E5-4DE1-C649-8CC40D662894}"/>
              </a:ext>
            </a:extLst>
          </p:cNvPr>
          <p:cNvSpPr>
            <a:spLocks noGrp="1"/>
          </p:cNvSpPr>
          <p:nvPr>
            <p:ph type="sldNum" sz="quarter" idx="12"/>
          </p:nvPr>
        </p:nvSpPr>
        <p:spPr/>
        <p:txBody>
          <a:bodyPr/>
          <a:lstStyle>
            <a:lvl1pPr>
              <a:defRPr/>
            </a:lvl1pPr>
          </a:lstStyle>
          <a:p>
            <a:pPr>
              <a:defRPr/>
            </a:pPr>
            <a:fld id="{571F86D1-FE78-406F-81CF-6B8724836D2C}" type="slidenum">
              <a:rPr lang="en-US" altLang="en-US"/>
              <a:pPr>
                <a:defRPr/>
              </a:pPr>
              <a:t>‹#›</a:t>
            </a:fld>
            <a:endParaRPr lang="en-US" altLang="en-US"/>
          </a:p>
        </p:txBody>
      </p:sp>
    </p:spTree>
    <p:extLst>
      <p:ext uri="{BB962C8B-B14F-4D97-AF65-F5344CB8AC3E}">
        <p14:creationId xmlns:p14="http://schemas.microsoft.com/office/powerpoint/2010/main" val="205318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11BBB4A-D7E6-40C8-1F14-9DCCCFC8E77D}"/>
              </a:ext>
            </a:extLst>
          </p:cNvPr>
          <p:cNvSpPr>
            <a:spLocks noGrp="1"/>
          </p:cNvSpPr>
          <p:nvPr>
            <p:ph type="dt" sz="half" idx="10"/>
          </p:nvPr>
        </p:nvSpPr>
        <p:spPr/>
        <p:txBody>
          <a:bodyPr/>
          <a:lstStyle>
            <a:lvl1pPr>
              <a:defRPr/>
            </a:lvl1pPr>
          </a:lstStyle>
          <a:p>
            <a:pPr>
              <a:defRPr/>
            </a:pPr>
            <a:fld id="{DF75438C-E93F-409A-B875-A1717AF110B2}" type="datetime1">
              <a:rPr lang="en-US"/>
              <a:pPr>
                <a:defRPr/>
              </a:pPr>
              <a:t>1/27/2026</a:t>
            </a:fld>
            <a:endParaRPr lang="en-US"/>
          </a:p>
        </p:txBody>
      </p:sp>
      <p:sp>
        <p:nvSpPr>
          <p:cNvPr id="8" name="Footer Placeholder 4">
            <a:extLst>
              <a:ext uri="{FF2B5EF4-FFF2-40B4-BE49-F238E27FC236}">
                <a16:creationId xmlns:a16="http://schemas.microsoft.com/office/drawing/2014/main" id="{AE92E047-4DF2-3460-5ADC-EF213F12BD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8A74A03-89AD-2C71-5140-94A119EA9421}"/>
              </a:ext>
            </a:extLst>
          </p:cNvPr>
          <p:cNvSpPr>
            <a:spLocks noGrp="1"/>
          </p:cNvSpPr>
          <p:nvPr>
            <p:ph type="sldNum" sz="quarter" idx="12"/>
          </p:nvPr>
        </p:nvSpPr>
        <p:spPr/>
        <p:txBody>
          <a:bodyPr/>
          <a:lstStyle>
            <a:lvl1pPr>
              <a:defRPr/>
            </a:lvl1pPr>
          </a:lstStyle>
          <a:p>
            <a:pPr>
              <a:defRPr/>
            </a:pPr>
            <a:fld id="{461DBE4B-5899-40AF-B575-9C727DEED928}" type="slidenum">
              <a:rPr lang="en-US" altLang="en-US"/>
              <a:pPr>
                <a:defRPr/>
              </a:pPr>
              <a:t>‹#›</a:t>
            </a:fld>
            <a:endParaRPr lang="en-US" altLang="en-US"/>
          </a:p>
        </p:txBody>
      </p:sp>
    </p:spTree>
    <p:extLst>
      <p:ext uri="{BB962C8B-B14F-4D97-AF65-F5344CB8AC3E}">
        <p14:creationId xmlns:p14="http://schemas.microsoft.com/office/powerpoint/2010/main" val="12469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4657A03-DA69-B8B3-93A7-21D1A3FE3938}"/>
              </a:ext>
            </a:extLst>
          </p:cNvPr>
          <p:cNvSpPr>
            <a:spLocks noGrp="1"/>
          </p:cNvSpPr>
          <p:nvPr>
            <p:ph type="dt" sz="half" idx="10"/>
          </p:nvPr>
        </p:nvSpPr>
        <p:spPr/>
        <p:txBody>
          <a:bodyPr/>
          <a:lstStyle>
            <a:lvl1pPr>
              <a:defRPr/>
            </a:lvl1pPr>
          </a:lstStyle>
          <a:p>
            <a:pPr>
              <a:defRPr/>
            </a:pPr>
            <a:fld id="{4A6CEB18-A87B-4D90-B639-E6799E54DD3E}" type="datetime1">
              <a:rPr lang="en-US"/>
              <a:pPr>
                <a:defRPr/>
              </a:pPr>
              <a:t>1/27/2026</a:t>
            </a:fld>
            <a:endParaRPr lang="en-US"/>
          </a:p>
        </p:txBody>
      </p:sp>
      <p:sp>
        <p:nvSpPr>
          <p:cNvPr id="4" name="Footer Placeholder 4">
            <a:extLst>
              <a:ext uri="{FF2B5EF4-FFF2-40B4-BE49-F238E27FC236}">
                <a16:creationId xmlns:a16="http://schemas.microsoft.com/office/drawing/2014/main" id="{F47B7DD6-9E72-E4C3-357E-8E260681A0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EBA6B1-9458-B9B8-C691-DEFD47198DB4}"/>
              </a:ext>
            </a:extLst>
          </p:cNvPr>
          <p:cNvSpPr>
            <a:spLocks noGrp="1"/>
          </p:cNvSpPr>
          <p:nvPr>
            <p:ph type="sldNum" sz="quarter" idx="12"/>
          </p:nvPr>
        </p:nvSpPr>
        <p:spPr/>
        <p:txBody>
          <a:bodyPr/>
          <a:lstStyle>
            <a:lvl1pPr>
              <a:defRPr/>
            </a:lvl1pPr>
          </a:lstStyle>
          <a:p>
            <a:pPr>
              <a:defRPr/>
            </a:pPr>
            <a:fld id="{70412794-9C17-440A-B10A-715C86317434}" type="slidenum">
              <a:rPr lang="en-US" altLang="en-US"/>
              <a:pPr>
                <a:defRPr/>
              </a:pPr>
              <a:t>‹#›</a:t>
            </a:fld>
            <a:endParaRPr lang="en-US" altLang="en-US"/>
          </a:p>
        </p:txBody>
      </p:sp>
    </p:spTree>
    <p:extLst>
      <p:ext uri="{BB962C8B-B14F-4D97-AF65-F5344CB8AC3E}">
        <p14:creationId xmlns:p14="http://schemas.microsoft.com/office/powerpoint/2010/main" val="4125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3C4367-B4ED-8C49-6C86-03B530ABEB57}"/>
              </a:ext>
            </a:extLst>
          </p:cNvPr>
          <p:cNvSpPr>
            <a:spLocks noGrp="1"/>
          </p:cNvSpPr>
          <p:nvPr>
            <p:ph type="dt" sz="half" idx="10"/>
          </p:nvPr>
        </p:nvSpPr>
        <p:spPr/>
        <p:txBody>
          <a:bodyPr/>
          <a:lstStyle>
            <a:lvl1pPr>
              <a:defRPr/>
            </a:lvl1pPr>
          </a:lstStyle>
          <a:p>
            <a:pPr>
              <a:defRPr/>
            </a:pPr>
            <a:fld id="{9DEB1078-4427-4EE6-80E2-440471137617}" type="datetime1">
              <a:rPr lang="en-US"/>
              <a:pPr>
                <a:defRPr/>
              </a:pPr>
              <a:t>1/27/2026</a:t>
            </a:fld>
            <a:endParaRPr lang="en-US"/>
          </a:p>
        </p:txBody>
      </p:sp>
      <p:sp>
        <p:nvSpPr>
          <p:cNvPr id="3" name="Footer Placeholder 4">
            <a:extLst>
              <a:ext uri="{FF2B5EF4-FFF2-40B4-BE49-F238E27FC236}">
                <a16:creationId xmlns:a16="http://schemas.microsoft.com/office/drawing/2014/main" id="{4FF8D7DB-1819-E441-28EC-FB3247BAEA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A13F667-91D4-3C68-D77B-358BB428AC1B}"/>
              </a:ext>
            </a:extLst>
          </p:cNvPr>
          <p:cNvSpPr>
            <a:spLocks noGrp="1"/>
          </p:cNvSpPr>
          <p:nvPr>
            <p:ph type="sldNum" sz="quarter" idx="12"/>
          </p:nvPr>
        </p:nvSpPr>
        <p:spPr/>
        <p:txBody>
          <a:bodyPr/>
          <a:lstStyle>
            <a:lvl1pPr>
              <a:defRPr/>
            </a:lvl1pPr>
          </a:lstStyle>
          <a:p>
            <a:pPr>
              <a:defRPr/>
            </a:pPr>
            <a:fld id="{ED8779D4-EE92-45B1-957F-3DE2EF909546}" type="slidenum">
              <a:rPr lang="en-US" altLang="en-US"/>
              <a:pPr>
                <a:defRPr/>
              </a:pPr>
              <a:t>‹#›</a:t>
            </a:fld>
            <a:endParaRPr lang="en-US" altLang="en-US"/>
          </a:p>
        </p:txBody>
      </p:sp>
    </p:spTree>
    <p:extLst>
      <p:ext uri="{BB962C8B-B14F-4D97-AF65-F5344CB8AC3E}">
        <p14:creationId xmlns:p14="http://schemas.microsoft.com/office/powerpoint/2010/main" val="219748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B416128-7DD4-B990-40A5-B75986DE2B7F}"/>
              </a:ext>
            </a:extLst>
          </p:cNvPr>
          <p:cNvSpPr>
            <a:spLocks noGrp="1"/>
          </p:cNvSpPr>
          <p:nvPr>
            <p:ph type="dt" sz="half" idx="10"/>
          </p:nvPr>
        </p:nvSpPr>
        <p:spPr/>
        <p:txBody>
          <a:bodyPr/>
          <a:lstStyle>
            <a:lvl1pPr>
              <a:defRPr/>
            </a:lvl1pPr>
          </a:lstStyle>
          <a:p>
            <a:pPr>
              <a:defRPr/>
            </a:pPr>
            <a:fld id="{3BEEFA01-BF75-48CC-A6F2-9C0161886E9E}" type="datetime1">
              <a:rPr lang="en-US"/>
              <a:pPr>
                <a:defRPr/>
              </a:pPr>
              <a:t>1/27/2026</a:t>
            </a:fld>
            <a:endParaRPr lang="en-US"/>
          </a:p>
        </p:txBody>
      </p:sp>
      <p:sp>
        <p:nvSpPr>
          <p:cNvPr id="6" name="Footer Placeholder 4">
            <a:extLst>
              <a:ext uri="{FF2B5EF4-FFF2-40B4-BE49-F238E27FC236}">
                <a16:creationId xmlns:a16="http://schemas.microsoft.com/office/drawing/2014/main" id="{AF7147A2-F25B-6959-9120-10EFA9D9F1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E839CB-6D2D-E1FF-0A73-2A1466603CEF}"/>
              </a:ext>
            </a:extLst>
          </p:cNvPr>
          <p:cNvSpPr>
            <a:spLocks noGrp="1"/>
          </p:cNvSpPr>
          <p:nvPr>
            <p:ph type="sldNum" sz="quarter" idx="12"/>
          </p:nvPr>
        </p:nvSpPr>
        <p:spPr/>
        <p:txBody>
          <a:bodyPr/>
          <a:lstStyle>
            <a:lvl1pPr>
              <a:defRPr/>
            </a:lvl1pPr>
          </a:lstStyle>
          <a:p>
            <a:pPr>
              <a:defRPr/>
            </a:pPr>
            <a:fld id="{C9BC985A-9924-4FEE-A1E4-B6BD0ADDFDD6}" type="slidenum">
              <a:rPr lang="en-US" altLang="en-US"/>
              <a:pPr>
                <a:defRPr/>
              </a:pPr>
              <a:t>‹#›</a:t>
            </a:fld>
            <a:endParaRPr lang="en-US" altLang="en-US"/>
          </a:p>
        </p:txBody>
      </p:sp>
    </p:spTree>
    <p:extLst>
      <p:ext uri="{BB962C8B-B14F-4D97-AF65-F5344CB8AC3E}">
        <p14:creationId xmlns:p14="http://schemas.microsoft.com/office/powerpoint/2010/main" val="281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7C5F07-69CC-D5A7-C3B8-28F1016E1577}"/>
              </a:ext>
            </a:extLst>
          </p:cNvPr>
          <p:cNvSpPr>
            <a:spLocks noGrp="1"/>
          </p:cNvSpPr>
          <p:nvPr>
            <p:ph type="dt" sz="half" idx="10"/>
          </p:nvPr>
        </p:nvSpPr>
        <p:spPr/>
        <p:txBody>
          <a:bodyPr/>
          <a:lstStyle>
            <a:lvl1pPr>
              <a:defRPr/>
            </a:lvl1pPr>
          </a:lstStyle>
          <a:p>
            <a:pPr>
              <a:defRPr/>
            </a:pPr>
            <a:fld id="{1AC8DE5C-7EF6-4965-B854-54303E7FD422}" type="datetime1">
              <a:rPr lang="en-US"/>
              <a:pPr>
                <a:defRPr/>
              </a:pPr>
              <a:t>1/27/2026</a:t>
            </a:fld>
            <a:endParaRPr lang="en-US"/>
          </a:p>
        </p:txBody>
      </p:sp>
      <p:sp>
        <p:nvSpPr>
          <p:cNvPr id="6" name="Footer Placeholder 4">
            <a:extLst>
              <a:ext uri="{FF2B5EF4-FFF2-40B4-BE49-F238E27FC236}">
                <a16:creationId xmlns:a16="http://schemas.microsoft.com/office/drawing/2014/main" id="{CFB3FCC1-5F68-E34F-D01A-518EC72CD5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5EDFAD-8F41-147F-5297-F56BF715BC91}"/>
              </a:ext>
            </a:extLst>
          </p:cNvPr>
          <p:cNvSpPr>
            <a:spLocks noGrp="1"/>
          </p:cNvSpPr>
          <p:nvPr>
            <p:ph type="sldNum" sz="quarter" idx="12"/>
          </p:nvPr>
        </p:nvSpPr>
        <p:spPr/>
        <p:txBody>
          <a:bodyPr/>
          <a:lstStyle>
            <a:lvl1pPr>
              <a:defRPr/>
            </a:lvl1pPr>
          </a:lstStyle>
          <a:p>
            <a:pPr>
              <a:defRPr/>
            </a:pPr>
            <a:fld id="{6760B18B-15F3-47D2-AC25-82975288F99D}" type="slidenum">
              <a:rPr lang="en-US" altLang="en-US"/>
              <a:pPr>
                <a:defRPr/>
              </a:pPr>
              <a:t>‹#›</a:t>
            </a:fld>
            <a:endParaRPr lang="en-US" altLang="en-US"/>
          </a:p>
        </p:txBody>
      </p:sp>
    </p:spTree>
    <p:extLst>
      <p:ext uri="{BB962C8B-B14F-4D97-AF65-F5344CB8AC3E}">
        <p14:creationId xmlns:p14="http://schemas.microsoft.com/office/powerpoint/2010/main" val="426583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9ABB75-2FD4-870B-499C-4BE1240813F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AAEE177-A251-FDBA-5474-6C001BB456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12E1DFD-01F0-473F-0C5B-D695F42BE0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FE9E57-12C8-4AF8-8A98-782DD0099E10}" type="datetime1">
              <a:rPr lang="en-US"/>
              <a:pPr>
                <a:defRPr/>
              </a:pPr>
              <a:t>1/27/2026</a:t>
            </a:fld>
            <a:endParaRPr lang="en-US"/>
          </a:p>
        </p:txBody>
      </p:sp>
      <p:sp>
        <p:nvSpPr>
          <p:cNvPr id="5" name="Footer Placeholder 4">
            <a:extLst>
              <a:ext uri="{FF2B5EF4-FFF2-40B4-BE49-F238E27FC236}">
                <a16:creationId xmlns:a16="http://schemas.microsoft.com/office/drawing/2014/main" id="{0A9E7107-EDE4-C941-8B3E-5AE560834F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D710B99-A691-9BB9-3FEB-41DE23279C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AAA93D6-D81C-4F2B-9A59-15D3C48F63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728D65-D7CF-346B-ABC7-5CAEE581C4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F4513C-1C81-E2F6-3671-20B405DAAF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F3EA43-469A-7928-FCB2-C33C5C42E60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A44AC466-6754-45E7-9F55-227B40F35716}" type="datetime1">
              <a:rPr lang="en-US"/>
              <a:pPr>
                <a:defRPr/>
              </a:pPr>
              <a:t>1/27/2026</a:t>
            </a:fld>
            <a:endParaRPr lang="en-US"/>
          </a:p>
        </p:txBody>
      </p:sp>
      <p:sp>
        <p:nvSpPr>
          <p:cNvPr id="5" name="Footer Placeholder 4">
            <a:extLst>
              <a:ext uri="{FF2B5EF4-FFF2-40B4-BE49-F238E27FC236}">
                <a16:creationId xmlns:a16="http://schemas.microsoft.com/office/drawing/2014/main" id="{CE6AC637-2E65-572A-CDB7-2846237E90C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049A50F-71FC-AE3A-4CEB-2EE4FA04C44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504DC0-1306-44E3-B1B1-BA52196BDE07}" type="slidenum">
              <a:rPr lang="en-US" altLang="en-US"/>
              <a:pPr>
                <a:defRPr/>
              </a:pPr>
              <a:t>‹#›</a:t>
            </a:fld>
            <a:endParaRPr lang="en-US" altLang="en-US"/>
          </a:p>
        </p:txBody>
      </p:sp>
    </p:spTree>
    <p:extLst>
      <p:ext uri="{BB962C8B-B14F-4D97-AF65-F5344CB8AC3E}">
        <p14:creationId xmlns:p14="http://schemas.microsoft.com/office/powerpoint/2010/main" val="416216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descr="Special Senses &#10;The Ear  &#10;Photographed, Labeled, and Made Accessible by: Dr. Laila Nimri    &#10;Edited by: Dr. Maya Byfield          &#10;Dist. Prof. Mary Dolnack  &#10;Dr. Essa Farah &#10;Mr. James Henry &#10;Dr. Syed Arif Humayun               &#10;Dr. Laila Nimri ">
            <a:extLst>
              <a:ext uri="{FF2B5EF4-FFF2-40B4-BE49-F238E27FC236}">
                <a16:creationId xmlns:a16="http://schemas.microsoft.com/office/drawing/2014/main" id="{64CEE855-4416-166F-0F73-8DEB420C825D}"/>
              </a:ext>
            </a:extLst>
          </p:cNvPr>
          <p:cNvSpPr>
            <a:spLocks noGrp="1"/>
          </p:cNvSpPr>
          <p:nvPr>
            <p:ph type="subTitle" idx="1"/>
          </p:nvPr>
        </p:nvSpPr>
        <p:spPr>
          <a:xfrm>
            <a:off x="-6927" y="0"/>
            <a:ext cx="9144000" cy="6858000"/>
          </a:xfrm>
        </p:spPr>
        <p:txBody>
          <a:bodyPr/>
          <a:lstStyle/>
          <a:p>
            <a:pPr eaLnBrk="1" hangingPunct="1"/>
            <a:endParaRPr lang="en-US" altLang="en-US" sz="800" b="1" dirty="0">
              <a:solidFill>
                <a:schemeClr val="tx1"/>
              </a:solidFill>
              <a:latin typeface="Arial" panose="020B0604020202020204" pitchFamily="34" charset="0"/>
              <a:cs typeface="Arial" panose="020B0604020202020204" pitchFamily="34" charset="0"/>
            </a:endParaRPr>
          </a:p>
          <a:p>
            <a:pPr eaLnBrk="1" hangingPunct="1"/>
            <a:endParaRPr lang="en-US" altLang="en-US" sz="2800" b="1" dirty="0">
              <a:solidFill>
                <a:schemeClr val="tx1"/>
              </a:solidFill>
              <a:latin typeface="Arial" panose="020B0604020202020204" pitchFamily="34" charset="0"/>
              <a:cs typeface="Arial" panose="020B0604020202020204" pitchFamily="34" charset="0"/>
            </a:endParaRPr>
          </a:p>
          <a:p>
            <a:pPr eaLnBrk="1" hangingPunct="1"/>
            <a:endParaRPr lang="en-US" altLang="en-US" sz="2800" b="1" dirty="0">
              <a:solidFill>
                <a:schemeClr val="tx1"/>
              </a:solidFill>
              <a:latin typeface="Arial" panose="020B0604020202020204" pitchFamily="34" charset="0"/>
              <a:cs typeface="Arial" panose="020B0604020202020204" pitchFamily="34" charset="0"/>
            </a:endParaRPr>
          </a:p>
          <a:p>
            <a:pPr eaLnBrk="1" hangingPunct="1"/>
            <a:r>
              <a:rPr lang="en-US" altLang="en-US" sz="2800" b="1" dirty="0">
                <a:solidFill>
                  <a:schemeClr val="tx1"/>
                </a:solidFill>
                <a:latin typeface="Arial" panose="020B0604020202020204" pitchFamily="34" charset="0"/>
                <a:cs typeface="Arial" panose="020B0604020202020204" pitchFamily="34" charset="0"/>
              </a:rPr>
              <a:t>Special Senses</a:t>
            </a:r>
          </a:p>
          <a:p>
            <a:pPr eaLnBrk="1" hangingPunct="1"/>
            <a:r>
              <a:rPr lang="en-US" altLang="en-US" sz="2800" b="1" dirty="0">
                <a:solidFill>
                  <a:schemeClr val="tx1"/>
                </a:solidFill>
                <a:latin typeface="Arial" panose="020B0604020202020204" pitchFamily="34" charset="0"/>
                <a:cs typeface="Arial" panose="020B0604020202020204" pitchFamily="34" charset="0"/>
              </a:rPr>
              <a:t>The Ear</a:t>
            </a:r>
          </a:p>
          <a:p>
            <a:pPr eaLnBrk="1" hangingPunct="1"/>
            <a:endParaRPr lang="en-US" altLang="en-US" sz="2200" b="1" dirty="0">
              <a:solidFill>
                <a:schemeClr val="tx1"/>
              </a:solidFill>
              <a:latin typeface="Arial" panose="020B0604020202020204" pitchFamily="34" charset="0"/>
              <a:cs typeface="Arial" panose="020B0604020202020204" pitchFamily="34" charset="0"/>
            </a:endParaRPr>
          </a:p>
          <a:p>
            <a:pPr eaLnBrk="1" hangingPunct="1"/>
            <a:endParaRPr lang="en-US" altLang="en-US" sz="2200" b="1" dirty="0">
              <a:solidFill>
                <a:schemeClr val="tx1"/>
              </a:solidFill>
              <a:latin typeface="Arial" panose="020B0604020202020204" pitchFamily="34" charset="0"/>
              <a:cs typeface="Arial" panose="020B0604020202020204" pitchFamily="34" charset="0"/>
            </a:endParaRPr>
          </a:p>
          <a:p>
            <a:pPr eaLnBrk="1" hangingPunct="1"/>
            <a:r>
              <a:rPr lang="en-US" altLang="en-US" sz="2200" b="1" dirty="0">
                <a:solidFill>
                  <a:schemeClr val="tx1"/>
                </a:solidFill>
                <a:latin typeface="Arial" panose="020B0604020202020204" pitchFamily="34" charset="0"/>
                <a:cs typeface="Arial" panose="020B0604020202020204" pitchFamily="34" charset="0"/>
              </a:rPr>
              <a:t>Photographed, Labeled, and Made Accessible by:</a:t>
            </a:r>
          </a:p>
          <a:p>
            <a:pPr eaLnBrk="1" hangingPunct="1"/>
            <a:r>
              <a:rPr lang="en-US" altLang="en-US" sz="2000" dirty="0">
                <a:solidFill>
                  <a:schemeClr val="tx1"/>
                </a:solidFill>
                <a:latin typeface="Arial" panose="020B0604020202020204" pitchFamily="34" charset="0"/>
                <a:cs typeface="Arial" panose="020B0604020202020204" pitchFamily="34" charset="0"/>
              </a:rPr>
              <a:t>Dr. Laila Nimri </a:t>
            </a:r>
          </a:p>
          <a:p>
            <a:pPr eaLnBrk="1" hangingPunct="1"/>
            <a:endParaRPr lang="en-US" altLang="en-US" sz="2000" dirty="0">
              <a:solidFill>
                <a:schemeClr val="tx1"/>
              </a:solidFill>
              <a:latin typeface="Arial" panose="020B0604020202020204" pitchFamily="34" charset="0"/>
              <a:cs typeface="Arial" panose="020B0604020202020204" pitchFamily="34" charset="0"/>
            </a:endParaRPr>
          </a:p>
          <a:p>
            <a:pPr eaLnBrk="1" hangingPunct="1"/>
            <a:endParaRPr lang="en-US" altLang="en-US" sz="800" b="1" dirty="0">
              <a:solidFill>
                <a:schemeClr val="tx1"/>
              </a:solidFill>
              <a:latin typeface="Arial" panose="020B0604020202020204" pitchFamily="34" charset="0"/>
              <a:cs typeface="Arial" panose="020B0604020202020204" pitchFamily="34" charset="0"/>
            </a:endParaRPr>
          </a:p>
          <a:p>
            <a:pPr eaLnBrk="1" hangingPunct="1"/>
            <a:r>
              <a:rPr lang="en-US" altLang="en-US" sz="2200" b="1" dirty="0">
                <a:solidFill>
                  <a:schemeClr val="tx1"/>
                </a:solidFill>
                <a:latin typeface="Arial" panose="020B0604020202020204" pitchFamily="34" charset="0"/>
                <a:cs typeface="Arial" panose="020B0604020202020204" pitchFamily="34" charset="0"/>
              </a:rPr>
              <a:t>Edited by:</a:t>
            </a:r>
          </a:p>
          <a:p>
            <a:pPr algn="l" eaLnBrk="1" hangingPunct="1"/>
            <a:r>
              <a:rPr lang="en-US" altLang="en-US" sz="2200" b="1" dirty="0">
                <a:solidFill>
                  <a:schemeClr val="tx1"/>
                </a:solidFill>
                <a:latin typeface="Arial" panose="020B0604020202020204" pitchFamily="34" charset="0"/>
                <a:cs typeface="Arial" panose="020B0604020202020204" pitchFamily="34" charset="0"/>
              </a:rPr>
              <a:t>	            </a:t>
            </a:r>
            <a:r>
              <a:rPr lang="en-US" altLang="en-US" sz="2000" dirty="0">
                <a:solidFill>
                  <a:schemeClr val="tx1"/>
                </a:solidFill>
                <a:latin typeface="Arial" panose="020B0604020202020204" pitchFamily="34" charset="0"/>
                <a:cs typeface="Arial" panose="020B0604020202020204" pitchFamily="34" charset="0"/>
              </a:rPr>
              <a:t>Dr. Maya Byfield                      Mr. James Henry</a:t>
            </a:r>
          </a:p>
          <a:p>
            <a:pPr algn="l" eaLnBrk="1" hangingPunct="1"/>
            <a:r>
              <a:rPr lang="en-US" altLang="en-US" sz="2000" dirty="0">
                <a:solidFill>
                  <a:schemeClr val="tx1"/>
                </a:solidFill>
                <a:latin typeface="Arial" panose="020B0604020202020204" pitchFamily="34" charset="0"/>
                <a:cs typeface="Arial" panose="020B0604020202020204" pitchFamily="34" charset="0"/>
              </a:rPr>
              <a:t>	             Dist. Prof. Mary Dolnack          Dr. Syed Arif Humayun </a:t>
            </a:r>
          </a:p>
          <a:p>
            <a:pPr algn="l" eaLnBrk="1" hangingPunct="1"/>
            <a:r>
              <a:rPr lang="en-US" altLang="en-US" sz="2000" dirty="0">
                <a:solidFill>
                  <a:schemeClr val="tx1"/>
                </a:solidFill>
                <a:latin typeface="Arial" panose="020B0604020202020204" pitchFamily="34" charset="0"/>
                <a:cs typeface="Arial" panose="020B0604020202020204" pitchFamily="34" charset="0"/>
              </a:rPr>
              <a:t>                          Dr. Essa Farah 		          Dr. Laila Nimri</a:t>
            </a:r>
          </a:p>
          <a:p>
            <a:pPr eaLnBrk="1" hangingPunct="1"/>
            <a:endParaRPr lang="en-US" altLang="en-US" sz="800" b="1" dirty="0">
              <a:solidFill>
                <a:schemeClr val="tx1"/>
              </a:solidFill>
              <a:latin typeface="Arial" panose="020B0604020202020204" pitchFamily="34" charset="0"/>
              <a:cs typeface="Arial" panose="020B0604020202020204" pitchFamily="34" charset="0"/>
            </a:endParaRPr>
          </a:p>
          <a:p>
            <a:pPr eaLnBrk="1" hangingPunct="1"/>
            <a:endParaRPr lang="en-US" altLang="en-US" sz="2200" b="1"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73BF7C4-0411-64E4-3750-307FED53E267}"/>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E7F2130-B212-3463-ECAA-7767CC4C5B4A}"/>
              </a:ext>
            </a:extLst>
          </p:cNvPr>
          <p:cNvSpPr>
            <a:spLocks noGrp="1"/>
          </p:cNvSpPr>
          <p:nvPr>
            <p:ph type="ctrTitle"/>
          </p:nvPr>
        </p:nvSpPr>
        <p:spPr>
          <a:xfrm>
            <a:off x="685800" y="-1470025"/>
            <a:ext cx="7772400" cy="2079625"/>
          </a:xfrm>
        </p:spPr>
        <p:txBody>
          <a:bodyPr vert="horz" wrap="square" lIns="91440" tIns="45720" rIns="91440" bIns="45720" numCol="1" anchor="b" anchorCtr="0" compatLnSpc="1">
            <a:prstTxWarp prst="textNoShape">
              <a:avLst/>
            </a:prstTxWarp>
          </a:bodyPr>
          <a:lstStyle/>
          <a:p>
            <a:pPr eaLnBrk="1" hangingPunct="1"/>
            <a:r>
              <a:rPr lang="en-US" altLang="en-US" b="1" dirty="0">
                <a:latin typeface="Arial" panose="020B0604020202020204" pitchFamily="34" charset="0"/>
                <a:cs typeface="Arial" panose="020B0604020202020204" pitchFamily="34" charset="0"/>
              </a:rPr>
              <a:t>Special Senses</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The Eye</a:t>
            </a:r>
            <a:br>
              <a:rPr lang="en-US" altLang="en-US" b="1" dirty="0">
                <a:latin typeface="Arial" panose="020B0604020202020204" pitchFamily="34" charset="0"/>
                <a:cs typeface="Arial" panose="020B0604020202020204" pitchFamily="34" charset="0"/>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descr="Membranous Part of Cochlea / Cochlear Duct Containing Spiral Organs ">
            <a:extLst>
              <a:ext uri="{FF2B5EF4-FFF2-40B4-BE49-F238E27FC236}">
                <a16:creationId xmlns:a16="http://schemas.microsoft.com/office/drawing/2014/main" id="{CD29C4FE-54A2-91A2-BF7C-EE4ECE8E1249}"/>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Membranous Part of Cochlea / Cochlear Duct Containing Spiral Organs</a:t>
            </a:r>
          </a:p>
        </p:txBody>
      </p:sp>
      <p:grpSp>
        <p:nvGrpSpPr>
          <p:cNvPr id="2" name="Group 1" descr="In the top left corner, a cross-section of a cochlear turn is shown, with a magnified view of the spiral organ to the right. The magnified section details the structure of the spiral organ, including the tectorial membrane, inner and outer hair cells, and the basilar membrane.">
            <a:extLst>
              <a:ext uri="{FF2B5EF4-FFF2-40B4-BE49-F238E27FC236}">
                <a16:creationId xmlns:a16="http://schemas.microsoft.com/office/drawing/2014/main" id="{C571B976-F0A4-21C6-9488-4C768C9A9DCE}"/>
              </a:ext>
            </a:extLst>
          </p:cNvPr>
          <p:cNvGrpSpPr/>
          <p:nvPr/>
        </p:nvGrpSpPr>
        <p:grpSpPr>
          <a:xfrm>
            <a:off x="68263" y="1066800"/>
            <a:ext cx="8880475" cy="5221288"/>
            <a:chOff x="68263" y="1066800"/>
            <a:chExt cx="8880475" cy="5221288"/>
          </a:xfrm>
        </p:grpSpPr>
        <p:pic>
          <p:nvPicPr>
            <p:cNvPr id="20482" name="Picture 2">
              <a:extLst>
                <a:ext uri="{FF2B5EF4-FFF2-40B4-BE49-F238E27FC236}">
                  <a16:creationId xmlns:a16="http://schemas.microsoft.com/office/drawing/2014/main" id="{9165D485-5454-5A78-1238-6B6BA4A65F36}"/>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42" t="12463" r="21819" b="12207"/>
            <a:stretch>
              <a:fillRect/>
            </a:stretch>
          </p:blipFill>
          <p:spPr bwMode="auto">
            <a:xfrm>
              <a:off x="68263" y="1066800"/>
              <a:ext cx="1989137" cy="2201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3" descr="Spiral Organ ">
              <a:extLst>
                <a:ext uri="{FF2B5EF4-FFF2-40B4-BE49-F238E27FC236}">
                  <a16:creationId xmlns:a16="http://schemas.microsoft.com/office/drawing/2014/main" id="{1B5C8578-0461-3496-E4AD-00E914481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35"/>
            <a:stretch>
              <a:fillRect/>
            </a:stretch>
          </p:blipFill>
          <p:spPr bwMode="auto">
            <a:xfrm>
              <a:off x="2246313" y="2141538"/>
              <a:ext cx="5159375" cy="3678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32" descr="Vestibular membrane">
              <a:extLst>
                <a:ext uri="{FF2B5EF4-FFF2-40B4-BE49-F238E27FC236}">
                  <a16:creationId xmlns:a16="http://schemas.microsoft.com/office/drawing/2014/main" id="{77EF6CB8-5DF7-2704-96B3-F311976031CD}"/>
                </a:ext>
              </a:extLst>
            </p:cNvPr>
            <p:cNvSpPr txBox="1">
              <a:spLocks noChangeArrowheads="1"/>
            </p:cNvSpPr>
            <p:nvPr/>
          </p:nvSpPr>
          <p:spPr bwMode="auto">
            <a:xfrm>
              <a:off x="2093913" y="1143000"/>
              <a:ext cx="2097087"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Vestibular membrane</a:t>
              </a:r>
            </a:p>
          </p:txBody>
        </p:sp>
        <p:cxnSp>
          <p:nvCxnSpPr>
            <p:cNvPr id="38" name="Straight Arrow Connector 37" descr="Arrow points to a magnified image of the spiral organ">
              <a:extLst>
                <a:ext uri="{FF2B5EF4-FFF2-40B4-BE49-F238E27FC236}">
                  <a16:creationId xmlns:a16="http://schemas.microsoft.com/office/drawing/2014/main" id="{63D855A5-8678-7CA3-F3DD-BF6B650E63F8}"/>
                </a:ext>
              </a:extLst>
            </p:cNvPr>
            <p:cNvCxnSpPr/>
            <p:nvPr/>
          </p:nvCxnSpPr>
          <p:spPr>
            <a:xfrm>
              <a:off x="1676400" y="2355850"/>
              <a:ext cx="5699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points to the Vestibular membrane">
              <a:extLst>
                <a:ext uri="{FF2B5EF4-FFF2-40B4-BE49-F238E27FC236}">
                  <a16:creationId xmlns:a16="http://schemas.microsoft.com/office/drawing/2014/main" id="{B1A1F06B-A315-5537-72B3-38CDA6EE2E79}"/>
                </a:ext>
              </a:extLst>
            </p:cNvPr>
            <p:cNvCxnSpPr/>
            <p:nvPr/>
          </p:nvCxnSpPr>
          <p:spPr>
            <a:xfrm>
              <a:off x="1539875" y="1327150"/>
              <a:ext cx="0" cy="5619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leads to the Basilar membrane.">
              <a:extLst>
                <a:ext uri="{FF2B5EF4-FFF2-40B4-BE49-F238E27FC236}">
                  <a16:creationId xmlns:a16="http://schemas.microsoft.com/office/drawing/2014/main" id="{585AF023-76E4-4554-886F-73CE1BAF12B0}"/>
                </a:ext>
              </a:extLst>
            </p:cNvPr>
            <p:cNvCxnSpPr>
              <a:cxnSpLocks/>
              <a:stCxn id="20491" idx="1"/>
            </p:cNvCxnSpPr>
            <p:nvPr/>
          </p:nvCxnSpPr>
          <p:spPr>
            <a:xfrm flipH="1">
              <a:off x="6897687" y="4783932"/>
              <a:ext cx="563287" cy="7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9" name="TextBox 32" descr="Rectangle surrounds the spiral organ">
              <a:extLst>
                <a:ext uri="{FF2B5EF4-FFF2-40B4-BE49-F238E27FC236}">
                  <a16:creationId xmlns:a16="http://schemas.microsoft.com/office/drawing/2014/main" id="{79A59F1E-32D8-C763-8F8F-12353DA9AD09}"/>
                </a:ext>
              </a:extLst>
            </p:cNvPr>
            <p:cNvSpPr txBox="1">
              <a:spLocks noChangeArrowheads="1"/>
            </p:cNvSpPr>
            <p:nvPr/>
          </p:nvSpPr>
          <p:spPr bwMode="auto">
            <a:xfrm>
              <a:off x="1130300" y="2089150"/>
              <a:ext cx="5461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900" b="1"/>
            </a:p>
            <a:p>
              <a:pPr algn="ctr" eaLnBrk="1" hangingPunct="1">
                <a:spcBef>
                  <a:spcPct val="0"/>
                </a:spcBef>
                <a:buFontTx/>
                <a:buNone/>
              </a:pPr>
              <a:endParaRPr lang="en-US" altLang="en-US" sz="900" b="1"/>
            </a:p>
          </p:txBody>
        </p:sp>
        <p:sp>
          <p:nvSpPr>
            <p:cNvPr id="20491" name="TextBox 32" descr="Basilar membrane">
              <a:extLst>
                <a:ext uri="{FF2B5EF4-FFF2-40B4-BE49-F238E27FC236}">
                  <a16:creationId xmlns:a16="http://schemas.microsoft.com/office/drawing/2014/main" id="{50F21578-76DB-D4A4-A068-46A48F68E893}"/>
                </a:ext>
              </a:extLst>
            </p:cNvPr>
            <p:cNvSpPr txBox="1">
              <a:spLocks noChangeArrowheads="1"/>
            </p:cNvSpPr>
            <p:nvPr/>
          </p:nvSpPr>
          <p:spPr bwMode="auto">
            <a:xfrm>
              <a:off x="7460974" y="4476751"/>
              <a:ext cx="1219200" cy="614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Basilar membrane</a:t>
              </a:r>
            </a:p>
          </p:txBody>
        </p:sp>
        <p:cxnSp>
          <p:nvCxnSpPr>
            <p:cNvPr id="23" name="Straight Arrow Connector 22" descr="Arrow points to an outer hair cell">
              <a:extLst>
                <a:ext uri="{FF2B5EF4-FFF2-40B4-BE49-F238E27FC236}">
                  <a16:creationId xmlns:a16="http://schemas.microsoft.com/office/drawing/2014/main" id="{9C260052-0C2D-380B-A884-C4268C0EDC83}"/>
                </a:ext>
              </a:extLst>
            </p:cNvPr>
            <p:cNvCxnSpPr/>
            <p:nvPr/>
          </p:nvCxnSpPr>
          <p:spPr>
            <a:xfrm flipH="1">
              <a:off x="5486400" y="3457575"/>
              <a:ext cx="1981200" cy="1254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descr="Arrow points to an outer hair cell ">
              <a:extLst>
                <a:ext uri="{FF2B5EF4-FFF2-40B4-BE49-F238E27FC236}">
                  <a16:creationId xmlns:a16="http://schemas.microsoft.com/office/drawing/2014/main" id="{F403D27C-E540-B0A5-7BC5-05F74D0BBFE0}"/>
                </a:ext>
              </a:extLst>
            </p:cNvPr>
            <p:cNvCxnSpPr/>
            <p:nvPr/>
          </p:nvCxnSpPr>
          <p:spPr>
            <a:xfrm flipH="1">
              <a:off x="5791200" y="3457575"/>
              <a:ext cx="1676400" cy="2301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points to an outer hair cell">
              <a:extLst>
                <a:ext uri="{FF2B5EF4-FFF2-40B4-BE49-F238E27FC236}">
                  <a16:creationId xmlns:a16="http://schemas.microsoft.com/office/drawing/2014/main" id="{753CA8F5-78E6-2BAB-8399-DA89E2E51AA9}"/>
                </a:ext>
              </a:extLst>
            </p:cNvPr>
            <p:cNvCxnSpPr/>
            <p:nvPr/>
          </p:nvCxnSpPr>
          <p:spPr>
            <a:xfrm flipH="1">
              <a:off x="6172200" y="3457575"/>
              <a:ext cx="1295400" cy="241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rrow points to the Inner hair cell ">
              <a:extLst>
                <a:ext uri="{FF2B5EF4-FFF2-40B4-BE49-F238E27FC236}">
                  <a16:creationId xmlns:a16="http://schemas.microsoft.com/office/drawing/2014/main" id="{67A60903-687A-400C-F5FC-021CFE333DC1}"/>
                </a:ext>
              </a:extLst>
            </p:cNvPr>
            <p:cNvCxnSpPr/>
            <p:nvPr/>
          </p:nvCxnSpPr>
          <p:spPr>
            <a:xfrm flipH="1">
              <a:off x="4533900" y="3268663"/>
              <a:ext cx="460375"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6" name="TextBox 32">
              <a:extLst>
                <a:ext uri="{FF2B5EF4-FFF2-40B4-BE49-F238E27FC236}">
                  <a16:creationId xmlns:a16="http://schemas.microsoft.com/office/drawing/2014/main" id="{0EFFEC6E-FA12-9198-98AA-E089791049C9}"/>
                </a:ext>
              </a:extLst>
            </p:cNvPr>
            <p:cNvSpPr txBox="1">
              <a:spLocks noChangeArrowheads="1"/>
            </p:cNvSpPr>
            <p:nvPr/>
          </p:nvSpPr>
          <p:spPr bwMode="auto">
            <a:xfrm>
              <a:off x="7477125" y="3149600"/>
              <a:ext cx="981075" cy="5857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Outer hair cells</a:t>
              </a:r>
            </a:p>
          </p:txBody>
        </p:sp>
        <p:cxnSp>
          <p:nvCxnSpPr>
            <p:cNvPr id="39" name="Straight Connector 38" descr="Straight connector leads to the Inner hair cell ">
              <a:extLst>
                <a:ext uri="{FF2B5EF4-FFF2-40B4-BE49-F238E27FC236}">
                  <a16:creationId xmlns:a16="http://schemas.microsoft.com/office/drawing/2014/main" id="{C8C38322-742A-ACDA-5C34-715BB2F06866}"/>
                </a:ext>
              </a:extLst>
            </p:cNvPr>
            <p:cNvCxnSpPr/>
            <p:nvPr/>
          </p:nvCxnSpPr>
          <p:spPr>
            <a:xfrm flipV="1">
              <a:off x="4994275" y="2743200"/>
              <a:ext cx="2482850" cy="525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498" name="TextBox 32" descr="Hair cells ">
              <a:extLst>
                <a:ext uri="{FF2B5EF4-FFF2-40B4-BE49-F238E27FC236}">
                  <a16:creationId xmlns:a16="http://schemas.microsoft.com/office/drawing/2014/main" id="{030C1C4F-DBCD-C044-DCB2-ABABBA664C40}"/>
                </a:ext>
              </a:extLst>
            </p:cNvPr>
            <p:cNvSpPr txBox="1">
              <a:spLocks noChangeArrowheads="1"/>
            </p:cNvSpPr>
            <p:nvPr/>
          </p:nvSpPr>
          <p:spPr bwMode="auto">
            <a:xfrm rot="5400000">
              <a:off x="8276431" y="2931319"/>
              <a:ext cx="1006475" cy="338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Hair cells</a:t>
              </a:r>
            </a:p>
          </p:txBody>
        </p:sp>
        <p:sp>
          <p:nvSpPr>
            <p:cNvPr id="20499" name="TextBox 32" descr="Inner hair cell ">
              <a:extLst>
                <a:ext uri="{FF2B5EF4-FFF2-40B4-BE49-F238E27FC236}">
                  <a16:creationId xmlns:a16="http://schemas.microsoft.com/office/drawing/2014/main" id="{07ED93F5-48A6-17CF-EF18-DFE22926E196}"/>
                </a:ext>
              </a:extLst>
            </p:cNvPr>
            <p:cNvSpPr txBox="1">
              <a:spLocks noChangeArrowheads="1"/>
            </p:cNvSpPr>
            <p:nvPr/>
          </p:nvSpPr>
          <p:spPr bwMode="auto">
            <a:xfrm>
              <a:off x="7467600" y="2459038"/>
              <a:ext cx="981075"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Inner hair cell</a:t>
              </a:r>
            </a:p>
          </p:txBody>
        </p:sp>
        <p:sp>
          <p:nvSpPr>
            <p:cNvPr id="17" name="Right Brace 16" descr="Right brace leads to the inner and outer hair cells.">
              <a:extLst>
                <a:ext uri="{FF2B5EF4-FFF2-40B4-BE49-F238E27FC236}">
                  <a16:creationId xmlns:a16="http://schemas.microsoft.com/office/drawing/2014/main" id="{557BD052-5BB6-2424-1139-588A7D2C3DEE}"/>
                </a:ext>
              </a:extLst>
            </p:cNvPr>
            <p:cNvSpPr/>
            <p:nvPr/>
          </p:nvSpPr>
          <p:spPr>
            <a:xfrm>
              <a:off x="8448675" y="2743200"/>
              <a:ext cx="161925" cy="7143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42" name="Straight Arrow Connector 41" descr="Arrow points to the Tectorial membrane ">
              <a:extLst>
                <a:ext uri="{FF2B5EF4-FFF2-40B4-BE49-F238E27FC236}">
                  <a16:creationId xmlns:a16="http://schemas.microsoft.com/office/drawing/2014/main" id="{85ADF153-2DD5-F5DA-2705-68E37FB37E4C}"/>
                </a:ext>
              </a:extLst>
            </p:cNvPr>
            <p:cNvCxnSpPr>
              <a:stCxn id="20502" idx="2"/>
            </p:cNvCxnSpPr>
            <p:nvPr/>
          </p:nvCxnSpPr>
          <p:spPr>
            <a:xfrm>
              <a:off x="4826000" y="2043113"/>
              <a:ext cx="9525" cy="7937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02" name="TextBox 32" descr="Tectorial membrane ">
              <a:extLst>
                <a:ext uri="{FF2B5EF4-FFF2-40B4-BE49-F238E27FC236}">
                  <a16:creationId xmlns:a16="http://schemas.microsoft.com/office/drawing/2014/main" id="{A8A92DC3-F3A9-DB05-5CB6-52A458E3399A}"/>
                </a:ext>
              </a:extLst>
            </p:cNvPr>
            <p:cNvSpPr txBox="1">
              <a:spLocks noChangeArrowheads="1"/>
            </p:cNvSpPr>
            <p:nvPr/>
          </p:nvSpPr>
          <p:spPr bwMode="auto">
            <a:xfrm>
              <a:off x="3817938" y="1704975"/>
              <a:ext cx="2016125" cy="338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Tectorial membrane</a:t>
              </a:r>
            </a:p>
          </p:txBody>
        </p:sp>
        <p:cxnSp>
          <p:nvCxnSpPr>
            <p:cNvPr id="53" name="Straight Connector 52" descr="Straight connector leads to the Vestibular membrane">
              <a:extLst>
                <a:ext uri="{FF2B5EF4-FFF2-40B4-BE49-F238E27FC236}">
                  <a16:creationId xmlns:a16="http://schemas.microsoft.com/office/drawing/2014/main" id="{82F59B02-F821-48C6-6D2A-C38C10C1D4A6}"/>
                </a:ext>
              </a:extLst>
            </p:cNvPr>
            <p:cNvCxnSpPr/>
            <p:nvPr/>
          </p:nvCxnSpPr>
          <p:spPr>
            <a:xfrm>
              <a:off x="1539875" y="1327150"/>
              <a:ext cx="5572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504" name="TextBox 32" descr="Spiral Organ ">
              <a:extLst>
                <a:ext uri="{FF2B5EF4-FFF2-40B4-BE49-F238E27FC236}">
                  <a16:creationId xmlns:a16="http://schemas.microsoft.com/office/drawing/2014/main" id="{E5D95580-FFC4-A123-D014-7529271DA7A8}"/>
                </a:ext>
              </a:extLst>
            </p:cNvPr>
            <p:cNvSpPr txBox="1">
              <a:spLocks noChangeArrowheads="1"/>
            </p:cNvSpPr>
            <p:nvPr/>
          </p:nvSpPr>
          <p:spPr bwMode="auto">
            <a:xfrm>
              <a:off x="3889375" y="582612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Spiral Organ</a:t>
              </a:r>
            </a:p>
          </p:txBody>
        </p:sp>
        <p:sp>
          <p:nvSpPr>
            <p:cNvPr id="20506" name="Rectangle 2" descr="Transverse section of one turn of cochlea ">
              <a:extLst>
                <a:ext uri="{FF2B5EF4-FFF2-40B4-BE49-F238E27FC236}">
                  <a16:creationId xmlns:a16="http://schemas.microsoft.com/office/drawing/2014/main" id="{D1DDE22C-700A-893E-750A-B6711B6EA1C8}"/>
                </a:ext>
              </a:extLst>
            </p:cNvPr>
            <p:cNvSpPr>
              <a:spLocks noChangeArrowheads="1"/>
            </p:cNvSpPr>
            <p:nvPr/>
          </p:nvSpPr>
          <p:spPr bwMode="auto">
            <a:xfrm>
              <a:off x="68263" y="3268663"/>
              <a:ext cx="1989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t>Transverse section of one turn of cochlea</a:t>
              </a:r>
            </a:p>
          </p:txBody>
        </p:sp>
      </p:grpSp>
      <p:sp>
        <p:nvSpPr>
          <p:cNvPr id="30" name="Rectangle 29">
            <a:extLst>
              <a:ext uri="{FF2B5EF4-FFF2-40B4-BE49-F238E27FC236}">
                <a16:creationId xmlns:a16="http://schemas.microsoft.com/office/drawing/2014/main" id="{A4DBCEA7-0FA0-55E4-2BAA-95B47380AD4E}"/>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descr="Membranous Part of Vestibule / Utricle and Saccule ">
            <a:extLst>
              <a:ext uri="{FF2B5EF4-FFF2-40B4-BE49-F238E27FC236}">
                <a16:creationId xmlns:a16="http://schemas.microsoft.com/office/drawing/2014/main" id="{F6EB0E33-9A42-9739-6FE5-4672BCEDA7E9}"/>
              </a:ext>
            </a:extLst>
          </p:cNvPr>
          <p:cNvSpPr txBox="1">
            <a:spLocks noGrp="1"/>
          </p:cNvSpPr>
          <p:nvPr>
            <p:ph type="title" idx="4294967295"/>
          </p:nvPr>
        </p:nvSpPr>
        <p:spPr bwMode="auto">
          <a:xfrm>
            <a:off x="24894" y="6985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Membranous Part of Vestibule / Utricle and Saccule</a:t>
            </a:r>
          </a:p>
        </p:txBody>
      </p:sp>
      <p:sp>
        <p:nvSpPr>
          <p:cNvPr id="22" name="Rectangle 21">
            <a:extLst>
              <a:ext uri="{FF2B5EF4-FFF2-40B4-BE49-F238E27FC236}">
                <a16:creationId xmlns:a16="http://schemas.microsoft.com/office/drawing/2014/main" id="{71C9BBA5-D1B6-6599-78AF-B92782A32001}"/>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shows detailed models of the membranous part of the vestibule in the human ear, specifically the utricle and saccule, presented from three different views: posterior, anterior, and superior. In the top left, a close-up of the inner ear highlights the semicircular canals, vestibule, and cochlea, with emphasis on the vestibule. The posterior view on the top right shows the two main membranous components of the vestibule, labeled 'U' for the utricle and 'S' for the saccule. The anterior and superior views display arrows pointing to the labeled utricle and saccule.">
            <a:extLst>
              <a:ext uri="{FF2B5EF4-FFF2-40B4-BE49-F238E27FC236}">
                <a16:creationId xmlns:a16="http://schemas.microsoft.com/office/drawing/2014/main" id="{39D90D30-BDC0-902B-EFFB-FCC84632B2EA}"/>
              </a:ext>
            </a:extLst>
          </p:cNvPr>
          <p:cNvGrpSpPr/>
          <p:nvPr/>
        </p:nvGrpSpPr>
        <p:grpSpPr>
          <a:xfrm>
            <a:off x="735013" y="773113"/>
            <a:ext cx="7596187" cy="6030912"/>
            <a:chOff x="735013" y="773113"/>
            <a:chExt cx="7596187" cy="6030912"/>
          </a:xfrm>
        </p:grpSpPr>
        <p:pic>
          <p:nvPicPr>
            <p:cNvPr id="22530" name="Picture 4" descr="Internal ear showing the Membranous Part of Vestibule / Utricle and Saccule">
              <a:extLst>
                <a:ext uri="{FF2B5EF4-FFF2-40B4-BE49-F238E27FC236}">
                  <a16:creationId xmlns:a16="http://schemas.microsoft.com/office/drawing/2014/main" id="{B6E95D67-C300-F5EF-5B5F-F795B6820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7" t="2771" r="5000" b="2338"/>
            <a:stretch>
              <a:fillRect/>
            </a:stretch>
          </p:blipFill>
          <p:spPr bwMode="auto">
            <a:xfrm>
              <a:off x="735013" y="3983038"/>
              <a:ext cx="3657600" cy="2820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descr="Internal ear showing the Membranous Part of Vestibule / Utricle and Saccule ">
              <a:extLst>
                <a:ext uri="{FF2B5EF4-FFF2-40B4-BE49-F238E27FC236}">
                  <a16:creationId xmlns:a16="http://schemas.microsoft.com/office/drawing/2014/main" id="{5EEAF574-FE8A-7D21-7E06-1FEBFD60D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6" t="8403" b="7185"/>
            <a:stretch>
              <a:fillRect/>
            </a:stretch>
          </p:blipFill>
          <p:spPr bwMode="auto">
            <a:xfrm>
              <a:off x="4572000" y="1084263"/>
              <a:ext cx="3759200" cy="247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Internal ear showing the Membranous Part of Vestibule / Utricle and Saccule">
              <a:extLst>
                <a:ext uri="{FF2B5EF4-FFF2-40B4-BE49-F238E27FC236}">
                  <a16:creationId xmlns:a16="http://schemas.microsoft.com/office/drawing/2014/main" id="{570A8EBB-A02C-DC8D-D5EF-11B9FA0E9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336" t="2597" r="11667"/>
            <a:stretch>
              <a:fillRect/>
            </a:stretch>
          </p:blipFill>
          <p:spPr bwMode="auto">
            <a:xfrm>
              <a:off x="6172200" y="3994150"/>
              <a:ext cx="2141538" cy="279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8" name="Straight Arrow Connector 37" descr="Arrow points to the utricle">
              <a:extLst>
                <a:ext uri="{FF2B5EF4-FFF2-40B4-BE49-F238E27FC236}">
                  <a16:creationId xmlns:a16="http://schemas.microsoft.com/office/drawing/2014/main" id="{3E280D73-5149-B8C3-76D8-720D992327BB}"/>
                </a:ext>
              </a:extLst>
            </p:cNvPr>
            <p:cNvCxnSpPr/>
            <p:nvPr/>
          </p:nvCxnSpPr>
          <p:spPr>
            <a:xfrm>
              <a:off x="6486525" y="4965700"/>
              <a:ext cx="676275" cy="890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points to the Saccule">
              <a:extLst>
                <a:ext uri="{FF2B5EF4-FFF2-40B4-BE49-F238E27FC236}">
                  <a16:creationId xmlns:a16="http://schemas.microsoft.com/office/drawing/2014/main" id="{F886268A-3169-4E7F-05BE-5BE5D1A6857E}"/>
                </a:ext>
              </a:extLst>
            </p:cNvPr>
            <p:cNvCxnSpPr>
              <a:stCxn id="22541" idx="3"/>
            </p:cNvCxnSpPr>
            <p:nvPr/>
          </p:nvCxnSpPr>
          <p:spPr>
            <a:xfrm>
              <a:off x="5786438" y="620395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descr="Straight connector leads to the saccule">
              <a:extLst>
                <a:ext uri="{FF2B5EF4-FFF2-40B4-BE49-F238E27FC236}">
                  <a16:creationId xmlns:a16="http://schemas.microsoft.com/office/drawing/2014/main" id="{C4D09037-9EA8-9703-0603-FBCD96847C3A}"/>
                </a:ext>
              </a:extLst>
            </p:cNvPr>
            <p:cNvCxnSpPr>
              <a:endCxn id="22541" idx="1"/>
            </p:cNvCxnSpPr>
            <p:nvPr/>
          </p:nvCxnSpPr>
          <p:spPr>
            <a:xfrm>
              <a:off x="2547938" y="6203950"/>
              <a:ext cx="2324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37" name="TextBox 32" descr="Utricle">
              <a:extLst>
                <a:ext uri="{FF2B5EF4-FFF2-40B4-BE49-F238E27FC236}">
                  <a16:creationId xmlns:a16="http://schemas.microsoft.com/office/drawing/2014/main" id="{EDCE186D-5A30-395F-610E-DDCB381753E9}"/>
                </a:ext>
              </a:extLst>
            </p:cNvPr>
            <p:cNvSpPr txBox="1">
              <a:spLocks noChangeArrowheads="1"/>
            </p:cNvSpPr>
            <p:nvPr/>
          </p:nvSpPr>
          <p:spPr bwMode="auto">
            <a:xfrm>
              <a:off x="4827588" y="4751388"/>
              <a:ext cx="914400"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Utricle</a:t>
              </a:r>
            </a:p>
          </p:txBody>
        </p:sp>
        <p:cxnSp>
          <p:nvCxnSpPr>
            <p:cNvPr id="28" name="Straight Arrow Connector 27" descr="Arrow points to the utricle">
              <a:extLst>
                <a:ext uri="{FF2B5EF4-FFF2-40B4-BE49-F238E27FC236}">
                  <a16:creationId xmlns:a16="http://schemas.microsoft.com/office/drawing/2014/main" id="{32841645-E1CC-24A2-4212-F1FC6D0D7854}"/>
                </a:ext>
              </a:extLst>
            </p:cNvPr>
            <p:cNvCxnSpPr/>
            <p:nvPr/>
          </p:nvCxnSpPr>
          <p:spPr>
            <a:xfrm>
              <a:off x="2895600" y="4965700"/>
              <a:ext cx="0" cy="425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descr="Arrow points to the saccule">
              <a:extLst>
                <a:ext uri="{FF2B5EF4-FFF2-40B4-BE49-F238E27FC236}">
                  <a16:creationId xmlns:a16="http://schemas.microsoft.com/office/drawing/2014/main" id="{707EEEC2-9191-EFB5-242B-520E22DE79DA}"/>
                </a:ext>
              </a:extLst>
            </p:cNvPr>
            <p:cNvCxnSpPr/>
            <p:nvPr/>
          </p:nvCxnSpPr>
          <p:spPr>
            <a:xfrm flipV="1">
              <a:off x="2554288" y="5634038"/>
              <a:ext cx="0" cy="5699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0" name="TextBox 32" descr="Posterior View ">
              <a:extLst>
                <a:ext uri="{FF2B5EF4-FFF2-40B4-BE49-F238E27FC236}">
                  <a16:creationId xmlns:a16="http://schemas.microsoft.com/office/drawing/2014/main" id="{9649158C-B0C6-835A-7955-55005094C823}"/>
                </a:ext>
              </a:extLst>
            </p:cNvPr>
            <p:cNvSpPr txBox="1">
              <a:spLocks noChangeArrowheads="1"/>
            </p:cNvSpPr>
            <p:nvPr/>
          </p:nvSpPr>
          <p:spPr bwMode="auto">
            <a:xfrm>
              <a:off x="5807075" y="773113"/>
              <a:ext cx="162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Posterior View</a:t>
              </a:r>
              <a:endParaRPr lang="en-US" altLang="en-US" sz="1600" b="1" dirty="0"/>
            </a:p>
          </p:txBody>
        </p:sp>
        <p:sp>
          <p:nvSpPr>
            <p:cNvPr id="22541" name="TextBox 32" descr="Saccule">
              <a:extLst>
                <a:ext uri="{FF2B5EF4-FFF2-40B4-BE49-F238E27FC236}">
                  <a16:creationId xmlns:a16="http://schemas.microsoft.com/office/drawing/2014/main" id="{EAFFA927-5299-7702-B6F4-52DF63F2D498}"/>
                </a:ext>
              </a:extLst>
            </p:cNvPr>
            <p:cNvSpPr txBox="1">
              <a:spLocks noChangeArrowheads="1"/>
            </p:cNvSpPr>
            <p:nvPr/>
          </p:nvSpPr>
          <p:spPr bwMode="auto">
            <a:xfrm>
              <a:off x="4872038" y="6019800"/>
              <a:ext cx="9144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Saccule</a:t>
              </a:r>
            </a:p>
          </p:txBody>
        </p:sp>
        <p:cxnSp>
          <p:nvCxnSpPr>
            <p:cNvPr id="43" name="Straight Connector 42" descr="Straight connector leads to the utricle">
              <a:extLst>
                <a:ext uri="{FF2B5EF4-FFF2-40B4-BE49-F238E27FC236}">
                  <a16:creationId xmlns:a16="http://schemas.microsoft.com/office/drawing/2014/main" id="{8CD68B05-60A8-E84A-927E-4004B98AA5BD}"/>
                </a:ext>
              </a:extLst>
            </p:cNvPr>
            <p:cNvCxnSpPr>
              <a:stCxn id="22537" idx="3"/>
            </p:cNvCxnSpPr>
            <p:nvPr/>
          </p:nvCxnSpPr>
          <p:spPr>
            <a:xfrm>
              <a:off x="5741988" y="4935538"/>
              <a:ext cx="744537" cy="30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43" name="TextBox 32" descr="U is for utricle">
              <a:extLst>
                <a:ext uri="{FF2B5EF4-FFF2-40B4-BE49-F238E27FC236}">
                  <a16:creationId xmlns:a16="http://schemas.microsoft.com/office/drawing/2014/main" id="{AAE05512-B2BB-4A95-9930-5B5BA325CB06}"/>
                </a:ext>
              </a:extLst>
            </p:cNvPr>
            <p:cNvSpPr txBox="1">
              <a:spLocks noChangeArrowheads="1"/>
            </p:cNvSpPr>
            <p:nvPr/>
          </p:nvSpPr>
          <p:spPr bwMode="auto">
            <a:xfrm>
              <a:off x="6067425" y="2189163"/>
              <a:ext cx="407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400" b="1" dirty="0"/>
                <a:t>U</a:t>
              </a:r>
            </a:p>
          </p:txBody>
        </p:sp>
        <p:sp>
          <p:nvSpPr>
            <p:cNvPr id="22544" name="TextBox 32">
              <a:extLst>
                <a:ext uri="{FF2B5EF4-FFF2-40B4-BE49-F238E27FC236}">
                  <a16:creationId xmlns:a16="http://schemas.microsoft.com/office/drawing/2014/main" id="{2181C4B2-9DB2-26DA-78A4-BC7D36B95F81}"/>
                </a:ext>
              </a:extLst>
            </p:cNvPr>
            <p:cNvSpPr txBox="1">
              <a:spLocks noChangeArrowheads="1"/>
            </p:cNvSpPr>
            <p:nvPr/>
          </p:nvSpPr>
          <p:spPr bwMode="auto">
            <a:xfrm>
              <a:off x="6113463" y="2373313"/>
              <a:ext cx="43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 </a:t>
              </a:r>
              <a:r>
                <a:rPr lang="en-US" altLang="en-US" sz="1600" b="1"/>
                <a:t>S</a:t>
              </a:r>
            </a:p>
          </p:txBody>
        </p:sp>
        <p:sp>
          <p:nvSpPr>
            <p:cNvPr id="22545" name="TextBox 32" descr="Superior View ">
              <a:extLst>
                <a:ext uri="{FF2B5EF4-FFF2-40B4-BE49-F238E27FC236}">
                  <a16:creationId xmlns:a16="http://schemas.microsoft.com/office/drawing/2014/main" id="{FFB7471F-719A-C891-6D89-2A056805230E}"/>
                </a:ext>
              </a:extLst>
            </p:cNvPr>
            <p:cNvSpPr txBox="1">
              <a:spLocks noChangeArrowheads="1"/>
            </p:cNvSpPr>
            <p:nvPr/>
          </p:nvSpPr>
          <p:spPr bwMode="auto">
            <a:xfrm>
              <a:off x="6486525" y="3668713"/>
              <a:ext cx="1531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Superior View</a:t>
              </a:r>
              <a:endParaRPr lang="en-US" altLang="en-US" sz="1600" b="1" dirty="0"/>
            </a:p>
          </p:txBody>
        </p:sp>
        <p:sp>
          <p:nvSpPr>
            <p:cNvPr id="22546" name="TextBox 32" descr="Anterior View ">
              <a:extLst>
                <a:ext uri="{FF2B5EF4-FFF2-40B4-BE49-F238E27FC236}">
                  <a16:creationId xmlns:a16="http://schemas.microsoft.com/office/drawing/2014/main" id="{94BC8101-6134-0FD4-494B-B7298D786019}"/>
                </a:ext>
              </a:extLst>
            </p:cNvPr>
            <p:cNvSpPr txBox="1">
              <a:spLocks noChangeArrowheads="1"/>
            </p:cNvSpPr>
            <p:nvPr/>
          </p:nvSpPr>
          <p:spPr bwMode="auto">
            <a:xfrm>
              <a:off x="1735138" y="3668713"/>
              <a:ext cx="162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Anterior View</a:t>
              </a:r>
              <a:endParaRPr lang="en-US" altLang="en-US" sz="1600" b="1" dirty="0"/>
            </a:p>
          </p:txBody>
        </p:sp>
        <p:pic>
          <p:nvPicPr>
            <p:cNvPr id="22547" name="Picture 4" descr="Internal ear showing the vestibule">
              <a:extLst>
                <a:ext uri="{FF2B5EF4-FFF2-40B4-BE49-F238E27FC236}">
                  <a16:creationId xmlns:a16="http://schemas.microsoft.com/office/drawing/2014/main" id="{35692929-2671-D780-67F1-1ACD28CD0E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557" r="21231" b="28146"/>
            <a:stretch>
              <a:fillRect/>
            </a:stretch>
          </p:blipFill>
          <p:spPr bwMode="auto">
            <a:xfrm>
              <a:off x="812800" y="1117600"/>
              <a:ext cx="2871788" cy="2373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32" descr="Rectangle surrounds the vestibule of the internal ear">
              <a:extLst>
                <a:ext uri="{FF2B5EF4-FFF2-40B4-BE49-F238E27FC236}">
                  <a16:creationId xmlns:a16="http://schemas.microsoft.com/office/drawing/2014/main" id="{3FC6F91A-363A-61DE-097B-531DCEBAFAD4}"/>
                </a:ext>
              </a:extLst>
            </p:cNvPr>
            <p:cNvSpPr txBox="1">
              <a:spLocks noChangeArrowheads="1"/>
            </p:cNvSpPr>
            <p:nvPr/>
          </p:nvSpPr>
          <p:spPr bwMode="auto">
            <a:xfrm rot="-1340134">
              <a:off x="1912938" y="2074863"/>
              <a:ext cx="512762"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p>
            <a:p>
              <a:pPr algn="ctr" eaLnBrk="1" hangingPunct="1">
                <a:spcBef>
                  <a:spcPct val="0"/>
                </a:spcBef>
                <a:buFontTx/>
                <a:buNone/>
              </a:pPr>
              <a:endParaRPr lang="en-US" altLang="en-US" sz="1800" b="1"/>
            </a:p>
            <a:p>
              <a:pPr algn="ctr" eaLnBrk="1" hangingPunct="1">
                <a:spcBef>
                  <a:spcPct val="0"/>
                </a:spcBef>
                <a:buFontTx/>
                <a:buNone/>
              </a:pPr>
              <a:endParaRPr lang="en-US" altLang="en-US" sz="1200" b="1"/>
            </a:p>
          </p:txBody>
        </p:sp>
        <p:cxnSp>
          <p:nvCxnSpPr>
            <p:cNvPr id="27" name="Straight Connector 26" descr="Straight connector leads to the utricle">
              <a:extLst>
                <a:ext uri="{FF2B5EF4-FFF2-40B4-BE49-F238E27FC236}">
                  <a16:creationId xmlns:a16="http://schemas.microsoft.com/office/drawing/2014/main" id="{543FC658-E4EC-19D0-EEFF-48AA6B41769B}"/>
                </a:ext>
              </a:extLst>
            </p:cNvPr>
            <p:cNvCxnSpPr>
              <a:endCxn id="22537" idx="1"/>
            </p:cNvCxnSpPr>
            <p:nvPr/>
          </p:nvCxnSpPr>
          <p:spPr>
            <a:xfrm flipV="1">
              <a:off x="2895600" y="4935538"/>
              <a:ext cx="1931988" cy="30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descr="Membranous Part of Semicircular Canals / Semicircular Ducts ">
            <a:extLst>
              <a:ext uri="{FF2B5EF4-FFF2-40B4-BE49-F238E27FC236}">
                <a16:creationId xmlns:a16="http://schemas.microsoft.com/office/drawing/2014/main" id="{934BE5DC-723F-C641-3C19-A598E298E2C8}"/>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Membranous Part of Semicircular Canals / Semicircular Ducts</a:t>
            </a:r>
          </a:p>
        </p:txBody>
      </p:sp>
      <p:sp>
        <p:nvSpPr>
          <p:cNvPr id="18" name="Rectangle 17">
            <a:extLst>
              <a:ext uri="{FF2B5EF4-FFF2-40B4-BE49-F238E27FC236}">
                <a16:creationId xmlns:a16="http://schemas.microsoft.com/office/drawing/2014/main" id="{EE1943FB-216D-B200-83D3-72D1C239284D}"/>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presents a detailed anatomical model of the membranous part of the semicircular canals and ducts of the inner ear, divided into three parts.  On the right, a close-up of the semicircular structure is labeled with indicators pointing to specific parts: 'Semicircular canal,' 'Semicircular duct,' 'Perilymph,' and 'Ampulla.' The semicircular canal is depicted as a tubular loop, with the duct running inside it. The ampulla is shown as an expanded section at the base of the semicircular duct.  On the left, two smaller images offer different perspectives of the inner ear from various angles. The top-left image emphasizes one of the semicircular ducts and canals.">
            <a:extLst>
              <a:ext uri="{FF2B5EF4-FFF2-40B4-BE49-F238E27FC236}">
                <a16:creationId xmlns:a16="http://schemas.microsoft.com/office/drawing/2014/main" id="{E993930C-1423-5502-4B5A-64D7E47A36F3}"/>
              </a:ext>
            </a:extLst>
          </p:cNvPr>
          <p:cNvGrpSpPr/>
          <p:nvPr/>
        </p:nvGrpSpPr>
        <p:grpSpPr>
          <a:xfrm>
            <a:off x="76200" y="838200"/>
            <a:ext cx="8991600" cy="5035550"/>
            <a:chOff x="76200" y="838200"/>
            <a:chExt cx="8991600" cy="5035550"/>
          </a:xfrm>
        </p:grpSpPr>
        <p:pic>
          <p:nvPicPr>
            <p:cNvPr id="24578" name="Picture 2" descr="Magnified image of a semicircular canal and its contents.">
              <a:extLst>
                <a:ext uri="{FF2B5EF4-FFF2-40B4-BE49-F238E27FC236}">
                  <a16:creationId xmlns:a16="http://schemas.microsoft.com/office/drawing/2014/main" id="{FCE0EAA7-7BE2-D8B5-B27D-45D246D0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336" t="2599" r="11667" b="37183"/>
            <a:stretch>
              <a:fillRect/>
            </a:stretch>
          </p:blipFill>
          <p:spPr bwMode="auto">
            <a:xfrm>
              <a:off x="3078163" y="1808163"/>
              <a:ext cx="4502150" cy="3630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4" descr="Internal ear">
              <a:extLst>
                <a:ext uri="{FF2B5EF4-FFF2-40B4-BE49-F238E27FC236}">
                  <a16:creationId xmlns:a16="http://schemas.microsoft.com/office/drawing/2014/main" id="{79E63B89-91B7-7823-0BFC-3C1CFCBFE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27" t="2771" r="5000" b="2338"/>
            <a:stretch>
              <a:fillRect/>
            </a:stretch>
          </p:blipFill>
          <p:spPr bwMode="auto">
            <a:xfrm>
              <a:off x="76200" y="838200"/>
              <a:ext cx="2871788" cy="2214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4" descr="Internal ear">
              <a:extLst>
                <a:ext uri="{FF2B5EF4-FFF2-40B4-BE49-F238E27FC236}">
                  <a16:creationId xmlns:a16="http://schemas.microsoft.com/office/drawing/2014/main" id="{7A7935C1-1A8F-8BE8-A76D-F0DF344D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557" r="21231" b="28146"/>
            <a:stretch>
              <a:fillRect/>
            </a:stretch>
          </p:blipFill>
          <p:spPr bwMode="auto">
            <a:xfrm>
              <a:off x="76200" y="3500438"/>
              <a:ext cx="2871788" cy="237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8" name="Straight Arrow Connector 37" descr="Arrow points to the semicircular canal and its contents.">
              <a:extLst>
                <a:ext uri="{FF2B5EF4-FFF2-40B4-BE49-F238E27FC236}">
                  <a16:creationId xmlns:a16="http://schemas.microsoft.com/office/drawing/2014/main" id="{1B5F7F3B-1D15-49F1-9874-1F2F9AB8B971}"/>
                </a:ext>
              </a:extLst>
            </p:cNvPr>
            <p:cNvCxnSpPr/>
            <p:nvPr/>
          </p:nvCxnSpPr>
          <p:spPr>
            <a:xfrm>
              <a:off x="5486400" y="1444625"/>
              <a:ext cx="0" cy="3635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points to the ampula ">
              <a:extLst>
                <a:ext uri="{FF2B5EF4-FFF2-40B4-BE49-F238E27FC236}">
                  <a16:creationId xmlns:a16="http://schemas.microsoft.com/office/drawing/2014/main" id="{3817FF34-5252-1B54-2293-F4ED033CFC48}"/>
                </a:ext>
              </a:extLst>
            </p:cNvPr>
            <p:cNvCxnSpPr/>
            <p:nvPr/>
          </p:nvCxnSpPr>
          <p:spPr>
            <a:xfrm flipH="1">
              <a:off x="6396038" y="4953000"/>
              <a:ext cx="12239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descr="straight connector to a semicircular canal and its contents">
              <a:extLst>
                <a:ext uri="{FF2B5EF4-FFF2-40B4-BE49-F238E27FC236}">
                  <a16:creationId xmlns:a16="http://schemas.microsoft.com/office/drawing/2014/main" id="{144C5D39-C483-7431-46D9-F01496C967DF}"/>
                </a:ext>
              </a:extLst>
            </p:cNvPr>
            <p:cNvCxnSpPr/>
            <p:nvPr/>
          </p:nvCxnSpPr>
          <p:spPr>
            <a:xfrm>
              <a:off x="2362200" y="1438275"/>
              <a:ext cx="31242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585" name="TextBox 32" descr="Perilymph">
              <a:extLst>
                <a:ext uri="{FF2B5EF4-FFF2-40B4-BE49-F238E27FC236}">
                  <a16:creationId xmlns:a16="http://schemas.microsoft.com/office/drawing/2014/main" id="{1EE9550C-2D74-15DA-F083-AA53CCBEC2F6}"/>
                </a:ext>
              </a:extLst>
            </p:cNvPr>
            <p:cNvSpPr txBox="1">
              <a:spLocks noChangeArrowheads="1"/>
            </p:cNvSpPr>
            <p:nvPr/>
          </p:nvSpPr>
          <p:spPr bwMode="auto">
            <a:xfrm>
              <a:off x="7620000" y="3213100"/>
              <a:ext cx="1447800"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Perilymph</a:t>
              </a:r>
            </a:p>
          </p:txBody>
        </p:sp>
        <p:cxnSp>
          <p:nvCxnSpPr>
            <p:cNvPr id="28" name="Straight Arrow Connector 27" descr="Arrow points to the semicircular canal">
              <a:extLst>
                <a:ext uri="{FF2B5EF4-FFF2-40B4-BE49-F238E27FC236}">
                  <a16:creationId xmlns:a16="http://schemas.microsoft.com/office/drawing/2014/main" id="{B1D14FDD-D12E-EA36-F510-C9DDB40601E8}"/>
                </a:ext>
              </a:extLst>
            </p:cNvPr>
            <p:cNvCxnSpPr>
              <a:stCxn id="24589" idx="1"/>
            </p:cNvCxnSpPr>
            <p:nvPr/>
          </p:nvCxnSpPr>
          <p:spPr>
            <a:xfrm flipH="1">
              <a:off x="6119813" y="2057400"/>
              <a:ext cx="15001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descr="Arrow points to the perilymph">
              <a:extLst>
                <a:ext uri="{FF2B5EF4-FFF2-40B4-BE49-F238E27FC236}">
                  <a16:creationId xmlns:a16="http://schemas.microsoft.com/office/drawing/2014/main" id="{E7277418-2FB7-7106-AAAA-C2502A6944D9}"/>
                </a:ext>
              </a:extLst>
            </p:cNvPr>
            <p:cNvCxnSpPr>
              <a:stCxn id="24585" idx="1"/>
            </p:cNvCxnSpPr>
            <p:nvPr/>
          </p:nvCxnSpPr>
          <p:spPr>
            <a:xfrm flipH="1" flipV="1">
              <a:off x="7192963" y="2921000"/>
              <a:ext cx="427037" cy="4762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8" name="TextBox 32" descr="Ampulla">
              <a:extLst>
                <a:ext uri="{FF2B5EF4-FFF2-40B4-BE49-F238E27FC236}">
                  <a16:creationId xmlns:a16="http://schemas.microsoft.com/office/drawing/2014/main" id="{7EB1BD11-DB9F-8A5B-E7BD-8725A8B6FA51}"/>
                </a:ext>
              </a:extLst>
            </p:cNvPr>
            <p:cNvSpPr txBox="1">
              <a:spLocks noChangeArrowheads="1"/>
            </p:cNvSpPr>
            <p:nvPr/>
          </p:nvSpPr>
          <p:spPr bwMode="auto">
            <a:xfrm>
              <a:off x="7620000" y="4768850"/>
              <a:ext cx="990600"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Ampulla</a:t>
              </a:r>
            </a:p>
          </p:txBody>
        </p:sp>
        <p:sp>
          <p:nvSpPr>
            <p:cNvPr id="24589" name="TextBox 32" descr="Semicircular canal ">
              <a:extLst>
                <a:ext uri="{FF2B5EF4-FFF2-40B4-BE49-F238E27FC236}">
                  <a16:creationId xmlns:a16="http://schemas.microsoft.com/office/drawing/2014/main" id="{C40F4A38-6920-5613-716A-F68FE51CA049}"/>
                </a:ext>
              </a:extLst>
            </p:cNvPr>
            <p:cNvSpPr txBox="1">
              <a:spLocks noChangeArrowheads="1"/>
            </p:cNvSpPr>
            <p:nvPr/>
          </p:nvSpPr>
          <p:spPr bwMode="auto">
            <a:xfrm>
              <a:off x="7620000" y="1733550"/>
              <a:ext cx="1447800"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Semicircular canal</a:t>
              </a:r>
              <a:endParaRPr lang="en-US" altLang="en-US" sz="1600" b="1" dirty="0"/>
            </a:p>
          </p:txBody>
        </p:sp>
        <p:sp>
          <p:nvSpPr>
            <p:cNvPr id="24590" name="TextBox 32" descr="Rectangle surrounds a semicircular canal and its contents.">
              <a:extLst>
                <a:ext uri="{FF2B5EF4-FFF2-40B4-BE49-F238E27FC236}">
                  <a16:creationId xmlns:a16="http://schemas.microsoft.com/office/drawing/2014/main" id="{BA3C951C-8E56-2DBB-0BFE-5150204A41A7}"/>
                </a:ext>
              </a:extLst>
            </p:cNvPr>
            <p:cNvSpPr txBox="1">
              <a:spLocks noChangeArrowheads="1"/>
            </p:cNvSpPr>
            <p:nvPr/>
          </p:nvSpPr>
          <p:spPr bwMode="auto">
            <a:xfrm>
              <a:off x="1371600" y="838200"/>
              <a:ext cx="990600" cy="11699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b="1"/>
            </a:p>
            <a:p>
              <a:pPr algn="ctr" eaLnBrk="1" hangingPunct="1">
                <a:spcBef>
                  <a:spcPct val="0"/>
                </a:spcBef>
                <a:buFontTx/>
                <a:buNone/>
              </a:pPr>
              <a:endParaRPr lang="en-US" altLang="en-US" sz="1400" b="1"/>
            </a:p>
            <a:p>
              <a:pPr algn="ctr" eaLnBrk="1" hangingPunct="1">
                <a:spcBef>
                  <a:spcPct val="0"/>
                </a:spcBef>
                <a:buFontTx/>
                <a:buNone/>
              </a:pPr>
              <a:endParaRPr lang="en-US" altLang="en-US" sz="1400" b="1"/>
            </a:p>
            <a:p>
              <a:pPr algn="ctr" eaLnBrk="1" hangingPunct="1">
                <a:spcBef>
                  <a:spcPct val="0"/>
                </a:spcBef>
                <a:buFontTx/>
                <a:buNone/>
              </a:pPr>
              <a:endParaRPr lang="en-US" altLang="en-US" sz="1400" b="1"/>
            </a:p>
            <a:p>
              <a:pPr algn="ctr" eaLnBrk="1" hangingPunct="1">
                <a:spcBef>
                  <a:spcPct val="0"/>
                </a:spcBef>
                <a:buFontTx/>
                <a:buNone/>
              </a:pPr>
              <a:endParaRPr lang="en-US" altLang="en-US" sz="1400" b="1"/>
            </a:p>
          </p:txBody>
        </p:sp>
        <p:sp>
          <p:nvSpPr>
            <p:cNvPr id="24591" name="TextBox 32" descr="Semicircular duct ">
              <a:extLst>
                <a:ext uri="{FF2B5EF4-FFF2-40B4-BE49-F238E27FC236}">
                  <a16:creationId xmlns:a16="http://schemas.microsoft.com/office/drawing/2014/main" id="{B4F11598-3285-3C2E-3007-698278A5368D}"/>
                </a:ext>
              </a:extLst>
            </p:cNvPr>
            <p:cNvSpPr txBox="1">
              <a:spLocks noChangeArrowheads="1"/>
            </p:cNvSpPr>
            <p:nvPr/>
          </p:nvSpPr>
          <p:spPr bwMode="auto">
            <a:xfrm>
              <a:off x="7620000" y="2444750"/>
              <a:ext cx="1447800" cy="647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Semicircular duct</a:t>
              </a:r>
              <a:endParaRPr lang="en-US" altLang="en-US" sz="1600" b="1" dirty="0"/>
            </a:p>
          </p:txBody>
        </p:sp>
        <p:cxnSp>
          <p:nvCxnSpPr>
            <p:cNvPr id="33" name="Straight Arrow Connector 32" descr="Arrow points to the semicircular duct">
              <a:extLst>
                <a:ext uri="{FF2B5EF4-FFF2-40B4-BE49-F238E27FC236}">
                  <a16:creationId xmlns:a16="http://schemas.microsoft.com/office/drawing/2014/main" id="{2932335F-6502-DB71-902D-4580E636861B}"/>
                </a:ext>
              </a:extLst>
            </p:cNvPr>
            <p:cNvCxnSpPr>
              <a:stCxn id="24591" idx="1"/>
            </p:cNvCxnSpPr>
            <p:nvPr/>
          </p:nvCxnSpPr>
          <p:spPr>
            <a:xfrm flipH="1" flipV="1">
              <a:off x="6846888" y="2765425"/>
              <a:ext cx="773112"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points to the perilymph">
              <a:extLst>
                <a:ext uri="{FF2B5EF4-FFF2-40B4-BE49-F238E27FC236}">
                  <a16:creationId xmlns:a16="http://schemas.microsoft.com/office/drawing/2014/main" id="{1A59F071-9C6C-BFC8-4397-CA62B36CF35F}"/>
                </a:ext>
              </a:extLst>
            </p:cNvPr>
            <p:cNvCxnSpPr>
              <a:stCxn id="24585" idx="1"/>
            </p:cNvCxnSpPr>
            <p:nvPr/>
          </p:nvCxnSpPr>
          <p:spPr>
            <a:xfrm flipH="1" flipV="1">
              <a:off x="6846888" y="3092450"/>
              <a:ext cx="773112"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descr="Internal Ear ">
            <a:extLst>
              <a:ext uri="{FF2B5EF4-FFF2-40B4-BE49-F238E27FC236}">
                <a16:creationId xmlns:a16="http://schemas.microsoft.com/office/drawing/2014/main" id="{8B7FAB05-13B1-E2F5-766D-A018D87120C3}"/>
              </a:ext>
            </a:extLst>
          </p:cNvPr>
          <p:cNvSpPr txBox="1">
            <a:spLocks noGrp="1"/>
          </p:cNvSpPr>
          <p:nvPr>
            <p:ph type="title" idx="4294967295"/>
          </p:nvPr>
        </p:nvSpPr>
        <p:spPr bwMode="auto">
          <a:xfrm>
            <a:off x="0" y="762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Inner Ear</a:t>
            </a: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38DE6C5F-1F0F-C4E1-C69D-EB6B707500EF}"/>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n educational diagram illustrating the anatomy of the inner ear. It includes three main parts: the cochlea, vestibule, and semicircular canals. In the upper left, the semicircular canals are labeled '3,' while the semicircular ducts, represented as fluid-filled tubes, are labeled '3a.' Two arrows point to the orange liquid labeled 'Endolymph.' To the right, a larger model shows the cochlea in a spiral shape, labeled '1,' the vestibule labeled '2,' with its membranous parts—the utricle and saccule—labeled '2a' and '2b,' respectively, and the semicircular canals labeled '3.' Two arrows point to an area labeled 'Perilymph.' The lower left shows the cochlear duct, labeled '1a,' in a transverse section of the cochlea. At the bottom, a table differentiates between the bony and membranous labyrinths, listing the cochlea, vestibule, and semicircular canals along with their corresponding parts.&quot;">
            <a:extLst>
              <a:ext uri="{FF2B5EF4-FFF2-40B4-BE49-F238E27FC236}">
                <a16:creationId xmlns:a16="http://schemas.microsoft.com/office/drawing/2014/main" id="{F66B0905-45B1-64BE-2C14-850783F23F3F}"/>
              </a:ext>
            </a:extLst>
          </p:cNvPr>
          <p:cNvGrpSpPr/>
          <p:nvPr/>
        </p:nvGrpSpPr>
        <p:grpSpPr>
          <a:xfrm>
            <a:off x="84138" y="871538"/>
            <a:ext cx="9059862" cy="5919787"/>
            <a:chOff x="84138" y="871538"/>
            <a:chExt cx="9059862" cy="5919787"/>
          </a:xfrm>
        </p:grpSpPr>
        <p:pic>
          <p:nvPicPr>
            <p:cNvPr id="26626" name="Picture 2" descr="Transverse section of one turn of cochlea showing the cochlear duct.">
              <a:extLst>
                <a:ext uri="{FF2B5EF4-FFF2-40B4-BE49-F238E27FC236}">
                  <a16:creationId xmlns:a16="http://schemas.microsoft.com/office/drawing/2014/main" id="{D75C35C5-F20F-3A29-D3A9-BE64A0AD1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42" t="12463" r="21819" b="12207"/>
            <a:stretch>
              <a:fillRect/>
            </a:stretch>
          </p:blipFill>
          <p:spPr bwMode="auto">
            <a:xfrm>
              <a:off x="112713" y="3919538"/>
              <a:ext cx="2336800" cy="2586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4" descr="3- semicircular canals 3a- semicircular ducts with the endolymph. ">
              <a:extLst>
                <a:ext uri="{FF2B5EF4-FFF2-40B4-BE49-F238E27FC236}">
                  <a16:creationId xmlns:a16="http://schemas.microsoft.com/office/drawing/2014/main" id="{433ADEA4-C1B7-7BF9-91D0-92E324C5D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924" t="30000" r="16234" b="8224"/>
            <a:stretch>
              <a:fillRect/>
            </a:stretch>
          </p:blipFill>
          <p:spPr bwMode="auto">
            <a:xfrm>
              <a:off x="84138" y="871538"/>
              <a:ext cx="3878262" cy="3003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2" descr=" Bony labyrinth 1- Cochlea 2- Vestibule 3- Semicircular canals  Membranous  labyrinth 1a- Scala media (cochlear duct with endolymph)  2a- Utricle 2b- Saccule  3a- Semicircular ducts">
              <a:extLst>
                <a:ext uri="{FF2B5EF4-FFF2-40B4-BE49-F238E27FC236}">
                  <a16:creationId xmlns:a16="http://schemas.microsoft.com/office/drawing/2014/main" id="{CAAD0EF9-4206-FBC9-9F85-F0F9735DE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213" y="871538"/>
              <a:ext cx="5081587"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descr="Arrow points to the perilymph">
              <a:extLst>
                <a:ext uri="{FF2B5EF4-FFF2-40B4-BE49-F238E27FC236}">
                  <a16:creationId xmlns:a16="http://schemas.microsoft.com/office/drawing/2014/main" id="{489C4D6A-1091-A9DF-3DAB-7B3907E1006C}"/>
                </a:ext>
              </a:extLst>
            </p:cNvPr>
            <p:cNvCxnSpPr/>
            <p:nvPr/>
          </p:nvCxnSpPr>
          <p:spPr>
            <a:xfrm>
              <a:off x="7546975" y="1409700"/>
              <a:ext cx="0" cy="419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631" name="TextBox 32" descr=" Bony labyrinth 1- Cochlea 2- Vestibule 3- Semicircular canals">
              <a:extLst>
                <a:ext uri="{FF2B5EF4-FFF2-40B4-BE49-F238E27FC236}">
                  <a16:creationId xmlns:a16="http://schemas.microsoft.com/office/drawing/2014/main" id="{FF002FCC-9017-5ADA-C706-6314B59112B5}"/>
                </a:ext>
              </a:extLst>
            </p:cNvPr>
            <p:cNvSpPr txBox="1">
              <a:spLocks noChangeArrowheads="1"/>
            </p:cNvSpPr>
            <p:nvPr/>
          </p:nvSpPr>
          <p:spPr bwMode="auto">
            <a:xfrm>
              <a:off x="3986213" y="4884738"/>
              <a:ext cx="2328862" cy="17859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u="sng" dirty="0"/>
                <a:t> </a:t>
              </a:r>
              <a:r>
                <a:rPr lang="en-US" altLang="en-US" sz="2000" b="1" u="sng" dirty="0"/>
                <a:t>Bony labyrinth</a:t>
              </a:r>
            </a:p>
            <a:p>
              <a:pPr eaLnBrk="1" hangingPunct="1">
                <a:spcBef>
                  <a:spcPct val="0"/>
                </a:spcBef>
                <a:buFontTx/>
                <a:buNone/>
              </a:pPr>
              <a:r>
                <a:rPr lang="en-US" altLang="en-US" sz="1800" b="1" dirty="0"/>
                <a:t>1- Cochlea</a:t>
              </a:r>
            </a:p>
            <a:p>
              <a:pPr eaLnBrk="1" hangingPunct="1">
                <a:spcBef>
                  <a:spcPct val="0"/>
                </a:spcBef>
                <a:buFontTx/>
                <a:buNone/>
              </a:pPr>
              <a:endParaRPr lang="en-US" altLang="en-US" sz="1800" b="1" dirty="0"/>
            </a:p>
            <a:p>
              <a:pPr eaLnBrk="1" hangingPunct="1">
                <a:spcBef>
                  <a:spcPct val="0"/>
                </a:spcBef>
                <a:buFontTx/>
                <a:buNone/>
              </a:pPr>
              <a:r>
                <a:rPr lang="en-US" altLang="en-US" sz="1800" b="1" dirty="0"/>
                <a:t>2- Vestibule</a:t>
              </a:r>
            </a:p>
            <a:p>
              <a:pPr eaLnBrk="1" hangingPunct="1">
                <a:spcBef>
                  <a:spcPct val="0"/>
                </a:spcBef>
                <a:buFontTx/>
                <a:buNone/>
              </a:pPr>
              <a:endParaRPr lang="en-US" altLang="en-US" sz="1800" b="1" dirty="0"/>
            </a:p>
            <a:p>
              <a:pPr eaLnBrk="1" hangingPunct="1">
                <a:spcBef>
                  <a:spcPct val="0"/>
                </a:spcBef>
                <a:buFontTx/>
                <a:buNone/>
              </a:pPr>
              <a:r>
                <a:rPr lang="en-US" altLang="en-US" sz="1800" b="1" dirty="0"/>
                <a:t>3- Semicircular canals</a:t>
              </a:r>
            </a:p>
          </p:txBody>
        </p:sp>
        <p:cxnSp>
          <p:nvCxnSpPr>
            <p:cNvPr id="28" name="Straight Arrow Connector 27" descr="Arrow points to the endolymph">
              <a:extLst>
                <a:ext uri="{FF2B5EF4-FFF2-40B4-BE49-F238E27FC236}">
                  <a16:creationId xmlns:a16="http://schemas.microsoft.com/office/drawing/2014/main" id="{0BEECC2B-BE60-D35B-1A23-4B8EE560D636}"/>
                </a:ext>
              </a:extLst>
            </p:cNvPr>
            <p:cNvCxnSpPr>
              <a:stCxn id="26633" idx="1"/>
            </p:cNvCxnSpPr>
            <p:nvPr/>
          </p:nvCxnSpPr>
          <p:spPr>
            <a:xfrm flipH="1">
              <a:off x="1090613" y="1209675"/>
              <a:ext cx="1500187" cy="53816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633" name="TextBox 32" descr="Endolymph">
              <a:extLst>
                <a:ext uri="{FF2B5EF4-FFF2-40B4-BE49-F238E27FC236}">
                  <a16:creationId xmlns:a16="http://schemas.microsoft.com/office/drawing/2014/main" id="{2FC70346-FAB4-ED0E-6A1C-417CA677D988}"/>
                </a:ext>
              </a:extLst>
            </p:cNvPr>
            <p:cNvSpPr txBox="1">
              <a:spLocks noChangeArrowheads="1"/>
            </p:cNvSpPr>
            <p:nvPr/>
          </p:nvSpPr>
          <p:spPr bwMode="auto">
            <a:xfrm>
              <a:off x="2590800" y="1025525"/>
              <a:ext cx="1258888" cy="3698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solidFill>
                    <a:schemeClr val="bg1"/>
                  </a:solidFill>
                </a:rPr>
                <a:t>Endolymph</a:t>
              </a:r>
            </a:p>
          </p:txBody>
        </p:sp>
        <p:sp>
          <p:nvSpPr>
            <p:cNvPr id="26634" name="TextBox 32" descr="Membranous  labyrinth 1a- Scala media (cochlear duct with endolymph)  2a- Utricle 2b- Saccule  3a- Semicircular ducts">
              <a:extLst>
                <a:ext uri="{FF2B5EF4-FFF2-40B4-BE49-F238E27FC236}">
                  <a16:creationId xmlns:a16="http://schemas.microsoft.com/office/drawing/2014/main" id="{91E66025-0382-88C7-D708-F7510390FE2B}"/>
                </a:ext>
              </a:extLst>
            </p:cNvPr>
            <p:cNvSpPr txBox="1">
              <a:spLocks noChangeArrowheads="1"/>
            </p:cNvSpPr>
            <p:nvPr/>
          </p:nvSpPr>
          <p:spPr bwMode="auto">
            <a:xfrm>
              <a:off x="6315075" y="4883150"/>
              <a:ext cx="2828925" cy="178510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u="sng" dirty="0"/>
                <a:t> Membranous  labyrinth</a:t>
              </a:r>
            </a:p>
            <a:p>
              <a:pPr eaLnBrk="1" hangingPunct="1">
                <a:spcBef>
                  <a:spcPct val="0"/>
                </a:spcBef>
                <a:buFontTx/>
                <a:buNone/>
              </a:pPr>
              <a:r>
                <a:rPr lang="en-US" altLang="en-US" sz="1800" b="1" dirty="0"/>
                <a:t>1a- Cochlear duct (scala media) contains endolymph</a:t>
              </a:r>
            </a:p>
            <a:p>
              <a:pPr eaLnBrk="1" hangingPunct="1">
                <a:spcBef>
                  <a:spcPct val="0"/>
                </a:spcBef>
                <a:buFontTx/>
                <a:buNone/>
              </a:pPr>
              <a:r>
                <a:rPr lang="en-US" altLang="en-US" sz="1800" b="1" dirty="0"/>
                <a:t>2a- Utricle</a:t>
              </a:r>
            </a:p>
            <a:p>
              <a:pPr eaLnBrk="1" hangingPunct="1">
                <a:spcBef>
                  <a:spcPct val="0"/>
                </a:spcBef>
                <a:buFontTx/>
                <a:buNone/>
              </a:pPr>
              <a:r>
                <a:rPr lang="en-US" altLang="en-US" sz="1800" b="1" dirty="0"/>
                <a:t>2b- Saccule </a:t>
              </a:r>
            </a:p>
            <a:p>
              <a:pPr eaLnBrk="1" hangingPunct="1">
                <a:spcBef>
                  <a:spcPct val="0"/>
                </a:spcBef>
                <a:buFontTx/>
                <a:buNone/>
              </a:pPr>
              <a:r>
                <a:rPr lang="en-US" altLang="en-US" sz="1800" b="1" dirty="0"/>
                <a:t>3a- Semicircular ducts</a:t>
              </a:r>
            </a:p>
          </p:txBody>
        </p:sp>
        <p:sp>
          <p:nvSpPr>
            <p:cNvPr id="26635" name="TextBox 32" descr="Perilymph ">
              <a:extLst>
                <a:ext uri="{FF2B5EF4-FFF2-40B4-BE49-F238E27FC236}">
                  <a16:creationId xmlns:a16="http://schemas.microsoft.com/office/drawing/2014/main" id="{6B952BE0-86AA-AFDC-9C09-9A2CDBFF6FBE}"/>
                </a:ext>
              </a:extLst>
            </p:cNvPr>
            <p:cNvSpPr txBox="1">
              <a:spLocks noChangeArrowheads="1"/>
            </p:cNvSpPr>
            <p:nvPr/>
          </p:nvSpPr>
          <p:spPr bwMode="auto">
            <a:xfrm>
              <a:off x="5326063" y="1185863"/>
              <a:ext cx="1163637" cy="3714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solidFill>
                    <a:schemeClr val="bg1"/>
                  </a:solidFill>
                </a:rPr>
                <a:t>Perilymph </a:t>
              </a:r>
            </a:p>
          </p:txBody>
        </p:sp>
        <p:cxnSp>
          <p:nvCxnSpPr>
            <p:cNvPr id="47" name="Straight Connector 46" descr="straight connector to the perilymph">
              <a:extLst>
                <a:ext uri="{FF2B5EF4-FFF2-40B4-BE49-F238E27FC236}">
                  <a16:creationId xmlns:a16="http://schemas.microsoft.com/office/drawing/2014/main" id="{911408B5-CA94-EFB9-9C45-8D27E29B0EBA}"/>
                </a:ext>
              </a:extLst>
            </p:cNvPr>
            <p:cNvCxnSpPr/>
            <p:nvPr/>
          </p:nvCxnSpPr>
          <p:spPr>
            <a:xfrm>
              <a:off x="6505575" y="1371600"/>
              <a:ext cx="1038225" cy="381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descr="Arrow points to the endolymph">
              <a:extLst>
                <a:ext uri="{FF2B5EF4-FFF2-40B4-BE49-F238E27FC236}">
                  <a16:creationId xmlns:a16="http://schemas.microsoft.com/office/drawing/2014/main" id="{7CD1C7F1-9480-807F-8C1F-778DFAD4E0A9}"/>
                </a:ext>
              </a:extLst>
            </p:cNvPr>
            <p:cNvCxnSpPr/>
            <p:nvPr/>
          </p:nvCxnSpPr>
          <p:spPr>
            <a:xfrm>
              <a:off x="2971800" y="1395413"/>
              <a:ext cx="0" cy="355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639" name="TextBox 32">
              <a:extLst>
                <a:ext uri="{FF2B5EF4-FFF2-40B4-BE49-F238E27FC236}">
                  <a16:creationId xmlns:a16="http://schemas.microsoft.com/office/drawing/2014/main" id="{BB75117F-DB04-63EF-2026-B8D85624723F}"/>
                </a:ext>
              </a:extLst>
            </p:cNvPr>
            <p:cNvSpPr txBox="1">
              <a:spLocks noChangeArrowheads="1"/>
            </p:cNvSpPr>
            <p:nvPr/>
          </p:nvSpPr>
          <p:spPr bwMode="auto">
            <a:xfrm>
              <a:off x="1676400" y="4872038"/>
              <a:ext cx="528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a:t>
              </a:r>
            </a:p>
          </p:txBody>
        </p:sp>
        <p:sp>
          <p:nvSpPr>
            <p:cNvPr id="26640" name="TextBox 32">
              <a:extLst>
                <a:ext uri="{FF2B5EF4-FFF2-40B4-BE49-F238E27FC236}">
                  <a16:creationId xmlns:a16="http://schemas.microsoft.com/office/drawing/2014/main" id="{E9871B05-4691-F121-96B8-9D7984919657}"/>
                </a:ext>
              </a:extLst>
            </p:cNvPr>
            <p:cNvSpPr txBox="1">
              <a:spLocks noChangeArrowheads="1"/>
            </p:cNvSpPr>
            <p:nvPr/>
          </p:nvSpPr>
          <p:spPr bwMode="auto">
            <a:xfrm rot="-5400000">
              <a:off x="7199312" y="1751013"/>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a:t>
              </a:r>
            </a:p>
          </p:txBody>
        </p:sp>
        <p:sp>
          <p:nvSpPr>
            <p:cNvPr id="26641" name="TextBox 32">
              <a:extLst>
                <a:ext uri="{FF2B5EF4-FFF2-40B4-BE49-F238E27FC236}">
                  <a16:creationId xmlns:a16="http://schemas.microsoft.com/office/drawing/2014/main" id="{7B1488BC-F231-D98F-82D6-1ECEFAE5894C}"/>
                </a:ext>
              </a:extLst>
            </p:cNvPr>
            <p:cNvSpPr txBox="1">
              <a:spLocks noChangeArrowheads="1"/>
            </p:cNvSpPr>
            <p:nvPr/>
          </p:nvSpPr>
          <p:spPr bwMode="auto">
            <a:xfrm rot="-5400000">
              <a:off x="7467600" y="17462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42" name="TextBox 32">
              <a:extLst>
                <a:ext uri="{FF2B5EF4-FFF2-40B4-BE49-F238E27FC236}">
                  <a16:creationId xmlns:a16="http://schemas.microsoft.com/office/drawing/2014/main" id="{4B7FA07B-0C75-B1F8-2C8C-0CAFB3107709}"/>
                </a:ext>
              </a:extLst>
            </p:cNvPr>
            <p:cNvSpPr txBox="1">
              <a:spLocks noChangeArrowheads="1"/>
            </p:cNvSpPr>
            <p:nvPr/>
          </p:nvSpPr>
          <p:spPr bwMode="auto">
            <a:xfrm>
              <a:off x="6781800" y="30480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t>
              </a:r>
            </a:p>
          </p:txBody>
        </p:sp>
        <p:sp>
          <p:nvSpPr>
            <p:cNvPr id="26643" name="TextBox 32">
              <a:extLst>
                <a:ext uri="{FF2B5EF4-FFF2-40B4-BE49-F238E27FC236}">
                  <a16:creationId xmlns:a16="http://schemas.microsoft.com/office/drawing/2014/main" id="{42F9A6E6-243E-F5D2-C236-E54003D3B00D}"/>
                </a:ext>
              </a:extLst>
            </p:cNvPr>
            <p:cNvSpPr txBox="1">
              <a:spLocks noChangeArrowheads="1"/>
            </p:cNvSpPr>
            <p:nvPr/>
          </p:nvSpPr>
          <p:spPr bwMode="auto">
            <a:xfrm>
              <a:off x="5105400" y="304006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t>
              </a:r>
            </a:p>
          </p:txBody>
        </p:sp>
        <p:sp>
          <p:nvSpPr>
            <p:cNvPr id="26644" name="TextBox 32">
              <a:extLst>
                <a:ext uri="{FF2B5EF4-FFF2-40B4-BE49-F238E27FC236}">
                  <a16:creationId xmlns:a16="http://schemas.microsoft.com/office/drawing/2014/main" id="{BE93B758-82D9-E949-23B5-81224878C85E}"/>
                </a:ext>
              </a:extLst>
            </p:cNvPr>
            <p:cNvSpPr txBox="1">
              <a:spLocks noChangeArrowheads="1"/>
            </p:cNvSpPr>
            <p:nvPr/>
          </p:nvSpPr>
          <p:spPr bwMode="auto">
            <a:xfrm>
              <a:off x="7640638" y="35941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45" name="TextBox 32">
              <a:extLst>
                <a:ext uri="{FF2B5EF4-FFF2-40B4-BE49-F238E27FC236}">
                  <a16:creationId xmlns:a16="http://schemas.microsoft.com/office/drawing/2014/main" id="{4182AE4D-204F-CAC8-A537-1C3A72418BAE}"/>
                </a:ext>
              </a:extLst>
            </p:cNvPr>
            <p:cNvSpPr txBox="1">
              <a:spLocks noChangeArrowheads="1"/>
            </p:cNvSpPr>
            <p:nvPr/>
          </p:nvSpPr>
          <p:spPr bwMode="auto">
            <a:xfrm>
              <a:off x="7932738" y="25146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46" name="TextBox 32">
              <a:extLst>
                <a:ext uri="{FF2B5EF4-FFF2-40B4-BE49-F238E27FC236}">
                  <a16:creationId xmlns:a16="http://schemas.microsoft.com/office/drawing/2014/main" id="{EC652A89-5422-0EE8-637E-246A9270C328}"/>
                </a:ext>
              </a:extLst>
            </p:cNvPr>
            <p:cNvSpPr txBox="1">
              <a:spLocks noChangeArrowheads="1"/>
            </p:cNvSpPr>
            <p:nvPr/>
          </p:nvSpPr>
          <p:spPr bwMode="auto">
            <a:xfrm>
              <a:off x="6573838" y="2592388"/>
              <a:ext cx="450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a:t>
              </a:r>
            </a:p>
          </p:txBody>
        </p:sp>
        <p:sp>
          <p:nvSpPr>
            <p:cNvPr id="26647" name="TextBox 32">
              <a:extLst>
                <a:ext uri="{FF2B5EF4-FFF2-40B4-BE49-F238E27FC236}">
                  <a16:creationId xmlns:a16="http://schemas.microsoft.com/office/drawing/2014/main" id="{EEE794DB-5CC2-29E1-72D6-2D366E6B866A}"/>
                </a:ext>
              </a:extLst>
            </p:cNvPr>
            <p:cNvSpPr txBox="1">
              <a:spLocks noChangeArrowheads="1"/>
            </p:cNvSpPr>
            <p:nvPr/>
          </p:nvSpPr>
          <p:spPr bwMode="auto">
            <a:xfrm>
              <a:off x="6315075" y="2960688"/>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2b</a:t>
              </a:r>
            </a:p>
          </p:txBody>
        </p:sp>
        <p:sp>
          <p:nvSpPr>
            <p:cNvPr id="26648" name="TextBox 32">
              <a:extLst>
                <a:ext uri="{FF2B5EF4-FFF2-40B4-BE49-F238E27FC236}">
                  <a16:creationId xmlns:a16="http://schemas.microsoft.com/office/drawing/2014/main" id="{074E0FE8-40D0-2C4E-CE9D-E3170846558D}"/>
                </a:ext>
              </a:extLst>
            </p:cNvPr>
            <p:cNvSpPr txBox="1">
              <a:spLocks noChangeArrowheads="1"/>
            </p:cNvSpPr>
            <p:nvPr/>
          </p:nvSpPr>
          <p:spPr bwMode="auto">
            <a:xfrm>
              <a:off x="3057525" y="30289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49" name="TextBox 32">
              <a:extLst>
                <a:ext uri="{FF2B5EF4-FFF2-40B4-BE49-F238E27FC236}">
                  <a16:creationId xmlns:a16="http://schemas.microsoft.com/office/drawing/2014/main" id="{2ACE777E-AACD-A1D0-4148-06028B395B26}"/>
                </a:ext>
              </a:extLst>
            </p:cNvPr>
            <p:cNvSpPr txBox="1">
              <a:spLocks noChangeArrowheads="1"/>
            </p:cNvSpPr>
            <p:nvPr/>
          </p:nvSpPr>
          <p:spPr bwMode="auto">
            <a:xfrm>
              <a:off x="1320800" y="2216150"/>
              <a:ext cx="519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a:t>
              </a:r>
            </a:p>
          </p:txBody>
        </p:sp>
        <p:cxnSp>
          <p:nvCxnSpPr>
            <p:cNvPr id="54" name="Straight Arrow Connector 53" descr="Arrow points to the perilymph">
              <a:extLst>
                <a:ext uri="{FF2B5EF4-FFF2-40B4-BE49-F238E27FC236}">
                  <a16:creationId xmlns:a16="http://schemas.microsoft.com/office/drawing/2014/main" id="{D867683C-BF99-9FB7-546A-3A88592AFAE2}"/>
                </a:ext>
              </a:extLst>
            </p:cNvPr>
            <p:cNvCxnSpPr>
              <a:stCxn id="26635" idx="3"/>
            </p:cNvCxnSpPr>
            <p:nvPr/>
          </p:nvCxnSpPr>
          <p:spPr>
            <a:xfrm>
              <a:off x="6489700" y="1371600"/>
              <a:ext cx="866775" cy="2476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651" name="TextBox 32">
              <a:extLst>
                <a:ext uri="{FF2B5EF4-FFF2-40B4-BE49-F238E27FC236}">
                  <a16:creationId xmlns:a16="http://schemas.microsoft.com/office/drawing/2014/main" id="{8427BFEA-085E-6AEB-D498-022EB10749AE}"/>
                </a:ext>
              </a:extLst>
            </p:cNvPr>
            <p:cNvSpPr txBox="1">
              <a:spLocks noChangeArrowheads="1"/>
            </p:cNvSpPr>
            <p:nvPr/>
          </p:nvSpPr>
          <p:spPr bwMode="auto">
            <a:xfrm>
              <a:off x="6643688" y="17653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52" name="TextBox 32">
              <a:extLst>
                <a:ext uri="{FF2B5EF4-FFF2-40B4-BE49-F238E27FC236}">
                  <a16:creationId xmlns:a16="http://schemas.microsoft.com/office/drawing/2014/main" id="{1838B01D-3518-BB35-5007-2C8D95DC25EC}"/>
                </a:ext>
              </a:extLst>
            </p:cNvPr>
            <p:cNvSpPr txBox="1">
              <a:spLocks noChangeArrowheads="1"/>
            </p:cNvSpPr>
            <p:nvPr/>
          </p:nvSpPr>
          <p:spPr bwMode="auto">
            <a:xfrm>
              <a:off x="1458913" y="100806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53" name="TextBox 32">
              <a:extLst>
                <a:ext uri="{FF2B5EF4-FFF2-40B4-BE49-F238E27FC236}">
                  <a16:creationId xmlns:a16="http://schemas.microsoft.com/office/drawing/2014/main" id="{FFE6F9D4-960F-3B78-1736-D53F6D4ED388}"/>
                </a:ext>
              </a:extLst>
            </p:cNvPr>
            <p:cNvSpPr txBox="1">
              <a:spLocks noChangeArrowheads="1"/>
            </p:cNvSpPr>
            <p:nvPr/>
          </p:nvSpPr>
          <p:spPr bwMode="auto">
            <a:xfrm>
              <a:off x="2362200" y="3144838"/>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26654" name="TextBox 32">
              <a:extLst>
                <a:ext uri="{FF2B5EF4-FFF2-40B4-BE49-F238E27FC236}">
                  <a16:creationId xmlns:a16="http://schemas.microsoft.com/office/drawing/2014/main" id="{10769B5E-A212-DD47-6869-8C30B4974ACA}"/>
                </a:ext>
              </a:extLst>
            </p:cNvPr>
            <p:cNvSpPr txBox="1">
              <a:spLocks noChangeArrowheads="1"/>
            </p:cNvSpPr>
            <p:nvPr/>
          </p:nvSpPr>
          <p:spPr bwMode="auto">
            <a:xfrm>
              <a:off x="3248025" y="2154238"/>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a:t>
              </a:r>
            </a:p>
          </p:txBody>
        </p:sp>
        <p:cxnSp>
          <p:nvCxnSpPr>
            <p:cNvPr id="62" name="Straight Arrow Connector 61" descr="arrow leads to 1a- Scala media (cochlear duct with endolymph) as the membranous part of the cochlea ">
              <a:extLst>
                <a:ext uri="{FF2B5EF4-FFF2-40B4-BE49-F238E27FC236}">
                  <a16:creationId xmlns:a16="http://schemas.microsoft.com/office/drawing/2014/main" id="{E8C2071D-AE06-BB1D-8778-B5C732D3CCA6}"/>
                </a:ext>
              </a:extLst>
            </p:cNvPr>
            <p:cNvCxnSpPr/>
            <p:nvPr/>
          </p:nvCxnSpPr>
          <p:spPr>
            <a:xfrm>
              <a:off x="5194300" y="5410200"/>
              <a:ext cx="11207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descr="Arrow leads to 2a-utricle as the membranous part of the vestibule.">
              <a:extLst>
                <a:ext uri="{FF2B5EF4-FFF2-40B4-BE49-F238E27FC236}">
                  <a16:creationId xmlns:a16="http://schemas.microsoft.com/office/drawing/2014/main" id="{679E5610-77B5-62B0-FF57-4E67ECE118EA}"/>
                </a:ext>
              </a:extLst>
            </p:cNvPr>
            <p:cNvCxnSpPr/>
            <p:nvPr/>
          </p:nvCxnSpPr>
          <p:spPr>
            <a:xfrm>
              <a:off x="5326063" y="5943600"/>
              <a:ext cx="9890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descr="Arrow leads to 2b-saccule as the membranous part of the vestibule.">
              <a:extLst>
                <a:ext uri="{FF2B5EF4-FFF2-40B4-BE49-F238E27FC236}">
                  <a16:creationId xmlns:a16="http://schemas.microsoft.com/office/drawing/2014/main" id="{6B5D04FE-18DB-1716-8CFE-4163789929E4}"/>
                </a:ext>
              </a:extLst>
            </p:cNvPr>
            <p:cNvCxnSpPr/>
            <p:nvPr/>
          </p:nvCxnSpPr>
          <p:spPr>
            <a:xfrm>
              <a:off x="5295900" y="5943600"/>
              <a:ext cx="1019175"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descr="Arrow leads to 3a-semicircular ducts as the membranous part of the semicircular canals.">
              <a:extLst>
                <a:ext uri="{FF2B5EF4-FFF2-40B4-BE49-F238E27FC236}">
                  <a16:creationId xmlns:a16="http://schemas.microsoft.com/office/drawing/2014/main" id="{ABF87164-83D2-1B61-6129-C7ECFFF73A28}"/>
                </a:ext>
              </a:extLst>
            </p:cNvPr>
            <p:cNvCxnSpPr/>
            <p:nvPr/>
          </p:nvCxnSpPr>
          <p:spPr>
            <a:xfrm>
              <a:off x="6172200" y="6505575"/>
              <a:ext cx="1428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59" name="Rectangle 69">
              <a:extLst>
                <a:ext uri="{FF2B5EF4-FFF2-40B4-BE49-F238E27FC236}">
                  <a16:creationId xmlns:a16="http://schemas.microsoft.com/office/drawing/2014/main" id="{381BFEAE-6B4E-9C45-78EB-D6CC64149219}"/>
                </a:ext>
              </a:extLst>
            </p:cNvPr>
            <p:cNvSpPr>
              <a:spLocks noChangeArrowheads="1"/>
            </p:cNvSpPr>
            <p:nvPr/>
          </p:nvSpPr>
          <p:spPr bwMode="auto">
            <a:xfrm>
              <a:off x="84138" y="6484938"/>
              <a:ext cx="3222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Transverse section of one turn of cochlea</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descr="Vestibulocochlear Nerve (CN VIII) ">
            <a:extLst>
              <a:ext uri="{FF2B5EF4-FFF2-40B4-BE49-F238E27FC236}">
                <a16:creationId xmlns:a16="http://schemas.microsoft.com/office/drawing/2014/main" id="{AF8E3E40-17AC-053B-E10B-885B09562FAA}"/>
              </a:ext>
            </a:extLst>
          </p:cNvPr>
          <p:cNvSpPr txBox="1">
            <a:spLocks noGrp="1"/>
          </p:cNvSpPr>
          <p:nvPr>
            <p:ph type="title" idx="4294967295"/>
          </p:nvPr>
        </p:nvSpPr>
        <p:spPr bwMode="auto">
          <a:xfrm>
            <a:off x="0" y="67323"/>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Vestibulocochlear Nerve (CN VIII)</a:t>
            </a:r>
          </a:p>
        </p:txBody>
      </p:sp>
      <p:cxnSp>
        <p:nvCxnSpPr>
          <p:cNvPr id="28" name="Straight Arrow Connector 27" descr="Arrow points to the CN VIII">
            <a:extLst>
              <a:ext uri="{FF2B5EF4-FFF2-40B4-BE49-F238E27FC236}">
                <a16:creationId xmlns:a16="http://schemas.microsoft.com/office/drawing/2014/main" id="{A18719A8-B243-593E-E2F2-801658CE4D4A}"/>
              </a:ext>
            </a:extLst>
          </p:cNvPr>
          <p:cNvCxnSpPr>
            <a:stCxn id="28679" idx="1"/>
          </p:cNvCxnSpPr>
          <p:nvPr/>
        </p:nvCxnSpPr>
        <p:spPr>
          <a:xfrm flipH="1" flipV="1">
            <a:off x="3957638" y="6273800"/>
            <a:ext cx="614362" cy="6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descr="The top image shows an anatomical model of the vestibulocochlear nerve (CN VIII) with its labeled branches: the 'Vestibular branch of CN VIII' and the 'Cochlear branch of CN VIII.' The bottom image shows the vestibulocochlear nerve (CN VIII) as it exits the inner ear.">
            <a:extLst>
              <a:ext uri="{FF2B5EF4-FFF2-40B4-BE49-F238E27FC236}">
                <a16:creationId xmlns:a16="http://schemas.microsoft.com/office/drawing/2014/main" id="{D0F9C266-38EB-636B-727E-0F35363CDDD2}"/>
              </a:ext>
            </a:extLst>
          </p:cNvPr>
          <p:cNvGrpSpPr/>
          <p:nvPr/>
        </p:nvGrpSpPr>
        <p:grpSpPr>
          <a:xfrm>
            <a:off x="152400" y="685800"/>
            <a:ext cx="8888413" cy="6096000"/>
            <a:chOff x="152400" y="685800"/>
            <a:chExt cx="8888413" cy="6096000"/>
          </a:xfrm>
        </p:grpSpPr>
        <p:pic>
          <p:nvPicPr>
            <p:cNvPr id="28674" name="Picture 3" descr="Internal ear showing the Vestibulocochlear Nerve (CN VIII) ">
              <a:extLst>
                <a:ext uri="{FF2B5EF4-FFF2-40B4-BE49-F238E27FC236}">
                  <a16:creationId xmlns:a16="http://schemas.microsoft.com/office/drawing/2014/main" id="{C689C83D-AADF-50F7-4B65-D3870B7C1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96" t="8403" b="7185"/>
            <a:stretch>
              <a:fillRect/>
            </a:stretch>
          </p:blipFill>
          <p:spPr bwMode="auto">
            <a:xfrm>
              <a:off x="152400" y="685800"/>
              <a:ext cx="6594475"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3" descr="Internal ear showing the Vestibulocochlear Nerve (CN VIII)">
              <a:extLst>
                <a:ext uri="{FF2B5EF4-FFF2-40B4-BE49-F238E27FC236}">
                  <a16:creationId xmlns:a16="http://schemas.microsoft.com/office/drawing/2014/main" id="{F867284F-6389-D100-3AE8-C05C164F8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14" t="6580" r="10780"/>
            <a:stretch>
              <a:fillRect/>
            </a:stretch>
          </p:blipFill>
          <p:spPr bwMode="auto">
            <a:xfrm>
              <a:off x="2517775" y="5132388"/>
              <a:ext cx="1965325" cy="1649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8" name="Straight Arrow Connector 37" descr="Arrow points to the Vestibular branch of CN VIII ">
              <a:extLst>
                <a:ext uri="{FF2B5EF4-FFF2-40B4-BE49-F238E27FC236}">
                  <a16:creationId xmlns:a16="http://schemas.microsoft.com/office/drawing/2014/main" id="{88FCF8D8-0CC5-9A29-8B94-FEAC56E6DBA2}"/>
                </a:ext>
              </a:extLst>
            </p:cNvPr>
            <p:cNvCxnSpPr>
              <a:stCxn id="28681" idx="1"/>
            </p:cNvCxnSpPr>
            <p:nvPr/>
          </p:nvCxnSpPr>
          <p:spPr>
            <a:xfrm flipH="1" flipV="1">
              <a:off x="5075238" y="2874963"/>
              <a:ext cx="1704975" cy="396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points to the Cochlear branch of CN VIII ">
              <a:extLst>
                <a:ext uri="{FF2B5EF4-FFF2-40B4-BE49-F238E27FC236}">
                  <a16:creationId xmlns:a16="http://schemas.microsoft.com/office/drawing/2014/main" id="{DC6C4144-F893-08DD-E5FB-52E52B6743EE}"/>
                </a:ext>
              </a:extLst>
            </p:cNvPr>
            <p:cNvCxnSpPr>
              <a:stCxn id="28682" idx="1"/>
            </p:cNvCxnSpPr>
            <p:nvPr/>
          </p:nvCxnSpPr>
          <p:spPr>
            <a:xfrm flipH="1" flipV="1">
              <a:off x="5329238" y="3581400"/>
              <a:ext cx="1450975" cy="79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TextBox 32" descr="CN VIII">
              <a:extLst>
                <a:ext uri="{FF2B5EF4-FFF2-40B4-BE49-F238E27FC236}">
                  <a16:creationId xmlns:a16="http://schemas.microsoft.com/office/drawing/2014/main" id="{ABB033BE-575E-A094-6285-D3F9219808D8}"/>
                </a:ext>
              </a:extLst>
            </p:cNvPr>
            <p:cNvSpPr txBox="1">
              <a:spLocks noChangeArrowheads="1"/>
            </p:cNvSpPr>
            <p:nvPr/>
          </p:nvSpPr>
          <p:spPr bwMode="auto">
            <a:xfrm>
              <a:off x="4572000" y="6096000"/>
              <a:ext cx="838200"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CN VIII</a:t>
              </a:r>
            </a:p>
          </p:txBody>
        </p:sp>
        <p:sp>
          <p:nvSpPr>
            <p:cNvPr id="28681" name="TextBox 32" descr="Vestibular branch of CN VIII ">
              <a:extLst>
                <a:ext uri="{FF2B5EF4-FFF2-40B4-BE49-F238E27FC236}">
                  <a16:creationId xmlns:a16="http://schemas.microsoft.com/office/drawing/2014/main" id="{38D1404C-F4D5-E993-E545-243F7F40E4FF}"/>
                </a:ext>
              </a:extLst>
            </p:cNvPr>
            <p:cNvSpPr txBox="1">
              <a:spLocks noChangeArrowheads="1"/>
            </p:cNvSpPr>
            <p:nvPr/>
          </p:nvSpPr>
          <p:spPr bwMode="auto">
            <a:xfrm>
              <a:off x="6780213" y="2590800"/>
              <a:ext cx="2260600"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Vestibular branch of CN VIII</a:t>
              </a:r>
              <a:endParaRPr lang="en-US" altLang="en-US" sz="1600" b="1" dirty="0"/>
            </a:p>
          </p:txBody>
        </p:sp>
        <p:sp>
          <p:nvSpPr>
            <p:cNvPr id="28682" name="TextBox 32" descr="Cochlear branch of CN VIII ">
              <a:extLst>
                <a:ext uri="{FF2B5EF4-FFF2-40B4-BE49-F238E27FC236}">
                  <a16:creationId xmlns:a16="http://schemas.microsoft.com/office/drawing/2014/main" id="{CD89FFF6-83CF-D358-557B-1F53BAB3CA1E}"/>
                </a:ext>
              </a:extLst>
            </p:cNvPr>
            <p:cNvSpPr txBox="1">
              <a:spLocks noChangeArrowheads="1"/>
            </p:cNvSpPr>
            <p:nvPr/>
          </p:nvSpPr>
          <p:spPr bwMode="auto">
            <a:xfrm>
              <a:off x="6780213" y="3265488"/>
              <a:ext cx="2260600" cy="646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Cochlear branch of CN VIII</a:t>
              </a:r>
              <a:endParaRPr lang="en-US" altLang="en-US" sz="1600" b="1" dirty="0"/>
            </a:p>
          </p:txBody>
        </p:sp>
      </p:grpSp>
      <p:sp>
        <p:nvSpPr>
          <p:cNvPr id="12" name="Rectangle 11">
            <a:extLst>
              <a:ext uri="{FF2B5EF4-FFF2-40B4-BE49-F238E27FC236}">
                <a16:creationId xmlns:a16="http://schemas.microsoft.com/office/drawing/2014/main" id="{26317A20-788F-5954-6330-B0BAAAF77570}"/>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External (Outer) Ear ">
            <a:extLst>
              <a:ext uri="{FF2B5EF4-FFF2-40B4-BE49-F238E27FC236}">
                <a16:creationId xmlns:a16="http://schemas.microsoft.com/office/drawing/2014/main" id="{01CAC494-2AE8-276B-6C3A-D332A4729E9E}"/>
              </a:ext>
            </a:extLst>
          </p:cNvPr>
          <p:cNvSpPr txBox="1">
            <a:spLocks noGrp="1"/>
          </p:cNvSpPr>
          <p:nvPr>
            <p:ph type="title" idx="4294967295"/>
          </p:nvPr>
        </p:nvSpPr>
        <p:spPr bwMode="auto">
          <a:xfrm>
            <a:off x="-3313" y="29817"/>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External (Outer) Ear</a:t>
            </a:r>
          </a:p>
        </p:txBody>
      </p:sp>
      <p:grpSp>
        <p:nvGrpSpPr>
          <p:cNvPr id="2" name="Group 1" descr="The image depicts a detailed anatomical model of the external (outer) ear, including the auricle, external auditory canal, and tympanic membrane, with labels pointing to each part.">
            <a:extLst>
              <a:ext uri="{FF2B5EF4-FFF2-40B4-BE49-F238E27FC236}">
                <a16:creationId xmlns:a16="http://schemas.microsoft.com/office/drawing/2014/main" id="{56942C21-CDDB-99D5-DE07-20D0B0C1EEDA}"/>
              </a:ext>
            </a:extLst>
          </p:cNvPr>
          <p:cNvGrpSpPr/>
          <p:nvPr/>
        </p:nvGrpSpPr>
        <p:grpSpPr>
          <a:xfrm>
            <a:off x="149087" y="787055"/>
            <a:ext cx="8909050" cy="4868862"/>
            <a:chOff x="149087" y="787055"/>
            <a:chExt cx="8909050" cy="4868862"/>
          </a:xfrm>
        </p:grpSpPr>
        <p:pic>
          <p:nvPicPr>
            <p:cNvPr id="4098" name="Picture 14" descr="External Ear ">
              <a:extLst>
                <a:ext uri="{FF2B5EF4-FFF2-40B4-BE49-F238E27FC236}">
                  <a16:creationId xmlns:a16="http://schemas.microsoft.com/office/drawing/2014/main" id="{448603A7-6EB8-F504-6A39-9A9F68774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133"/>
            <a:stretch>
              <a:fillRect/>
            </a:stretch>
          </p:blipFill>
          <p:spPr bwMode="auto">
            <a:xfrm>
              <a:off x="1530212" y="787055"/>
              <a:ext cx="5638800" cy="4868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3" name="TextBox 32" descr="Tympanic membrane">
              <a:extLst>
                <a:ext uri="{FF2B5EF4-FFF2-40B4-BE49-F238E27FC236}">
                  <a16:creationId xmlns:a16="http://schemas.microsoft.com/office/drawing/2014/main" id="{B72FE6E7-8969-07C1-8231-FB3ED71BE5ED}"/>
                </a:ext>
              </a:extLst>
            </p:cNvPr>
            <p:cNvSpPr txBox="1">
              <a:spLocks noChangeArrowheads="1"/>
            </p:cNvSpPr>
            <p:nvPr/>
          </p:nvSpPr>
          <p:spPr bwMode="auto">
            <a:xfrm>
              <a:off x="149087" y="2898430"/>
              <a:ext cx="1219200" cy="646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Tympanic membrane</a:t>
              </a:r>
            </a:p>
          </p:txBody>
        </p:sp>
        <p:cxnSp>
          <p:nvCxnSpPr>
            <p:cNvPr id="14" name="Straight Arrow Connector 13" descr="Arrow points to the tympanic membrane">
              <a:extLst>
                <a:ext uri="{FF2B5EF4-FFF2-40B4-BE49-F238E27FC236}">
                  <a16:creationId xmlns:a16="http://schemas.microsoft.com/office/drawing/2014/main" id="{6DAE3009-C28B-88A2-87ED-D66B2BE02DD0}"/>
                </a:ext>
              </a:extLst>
            </p:cNvPr>
            <p:cNvCxnSpPr/>
            <p:nvPr/>
          </p:nvCxnSpPr>
          <p:spPr>
            <a:xfrm>
              <a:off x="1368287" y="32004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descr="Arrow points to the External auditory canal">
              <a:extLst>
                <a:ext uri="{FF2B5EF4-FFF2-40B4-BE49-F238E27FC236}">
                  <a16:creationId xmlns:a16="http://schemas.microsoft.com/office/drawing/2014/main" id="{698AE42A-1771-8BD1-496D-5F6B651EEA3E}"/>
                </a:ext>
              </a:extLst>
            </p:cNvPr>
            <p:cNvCxnSpPr/>
            <p:nvPr/>
          </p:nvCxnSpPr>
          <p:spPr>
            <a:xfrm flipV="1">
              <a:off x="4119800" y="3382617"/>
              <a:ext cx="0" cy="8239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descr="Leader points to the External auditory canal">
              <a:extLst>
                <a:ext uri="{FF2B5EF4-FFF2-40B4-BE49-F238E27FC236}">
                  <a16:creationId xmlns:a16="http://schemas.microsoft.com/office/drawing/2014/main" id="{E9212DA5-3462-F53F-7A73-382B40E970E1}"/>
                </a:ext>
              </a:extLst>
            </p:cNvPr>
            <p:cNvCxnSpPr>
              <a:endCxn id="4104" idx="1"/>
            </p:cNvCxnSpPr>
            <p:nvPr/>
          </p:nvCxnSpPr>
          <p:spPr>
            <a:xfrm flipV="1">
              <a:off x="4111487" y="4209705"/>
              <a:ext cx="3182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s to the auricle.">
              <a:extLst>
                <a:ext uri="{FF2B5EF4-FFF2-40B4-BE49-F238E27FC236}">
                  <a16:creationId xmlns:a16="http://schemas.microsoft.com/office/drawing/2014/main" id="{61CBF5E0-FF27-A0FD-88E5-CD18DF005437}"/>
                </a:ext>
              </a:extLst>
            </p:cNvPr>
            <p:cNvCxnSpPr>
              <a:stCxn id="4105" idx="1"/>
            </p:cNvCxnSpPr>
            <p:nvPr/>
          </p:nvCxnSpPr>
          <p:spPr>
            <a:xfrm flipH="1">
              <a:off x="6800712" y="2773017"/>
              <a:ext cx="4937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5" name="TextBox 32" descr="Auricle ">
              <a:extLst>
                <a:ext uri="{FF2B5EF4-FFF2-40B4-BE49-F238E27FC236}">
                  <a16:creationId xmlns:a16="http://schemas.microsoft.com/office/drawing/2014/main" id="{1B87C758-72E0-BD27-BB76-4E1FD7909FA0}"/>
                </a:ext>
              </a:extLst>
            </p:cNvPr>
            <p:cNvSpPr txBox="1">
              <a:spLocks noChangeArrowheads="1"/>
            </p:cNvSpPr>
            <p:nvPr/>
          </p:nvSpPr>
          <p:spPr bwMode="auto">
            <a:xfrm>
              <a:off x="7294425" y="2588867"/>
              <a:ext cx="1008062"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Auricle</a:t>
              </a:r>
            </a:p>
          </p:txBody>
        </p:sp>
        <p:sp>
          <p:nvSpPr>
            <p:cNvPr id="4104" name="TextBox 32" descr="External auditory canal ">
              <a:extLst>
                <a:ext uri="{FF2B5EF4-FFF2-40B4-BE49-F238E27FC236}">
                  <a16:creationId xmlns:a16="http://schemas.microsoft.com/office/drawing/2014/main" id="{80A8AC43-3590-7278-D700-A020278DC6AE}"/>
                </a:ext>
              </a:extLst>
            </p:cNvPr>
            <p:cNvSpPr txBox="1">
              <a:spLocks noChangeArrowheads="1"/>
            </p:cNvSpPr>
            <p:nvPr/>
          </p:nvSpPr>
          <p:spPr bwMode="auto">
            <a:xfrm>
              <a:off x="7294425" y="3885855"/>
              <a:ext cx="1763712" cy="646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External auditory canal</a:t>
              </a:r>
            </a:p>
          </p:txBody>
        </p:sp>
      </p:grpSp>
      <p:sp>
        <p:nvSpPr>
          <p:cNvPr id="12" name="Rectangle 11">
            <a:extLst>
              <a:ext uri="{FF2B5EF4-FFF2-40B4-BE49-F238E27FC236}">
                <a16:creationId xmlns:a16="http://schemas.microsoft.com/office/drawing/2014/main" id="{0319CD0A-C0C0-9708-0A19-05952D2C89B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descr="Middle Ear ">
            <a:extLst>
              <a:ext uri="{FF2B5EF4-FFF2-40B4-BE49-F238E27FC236}">
                <a16:creationId xmlns:a16="http://schemas.microsoft.com/office/drawing/2014/main" id="{10CF8759-0CC7-902E-1B06-C77912DDC316}"/>
              </a:ext>
            </a:extLst>
          </p:cNvPr>
          <p:cNvSpPr txBox="1">
            <a:spLocks noGrp="1"/>
          </p:cNvSpPr>
          <p:nvPr>
            <p:ph type="title" idx="4294967295"/>
          </p:nvPr>
        </p:nvSpPr>
        <p:spPr bwMode="auto">
          <a:xfrm>
            <a:off x="0" y="3175"/>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Middle Ear</a:t>
            </a:r>
          </a:p>
        </p:txBody>
      </p:sp>
      <p:grpSp>
        <p:nvGrpSpPr>
          <p:cNvPr id="2" name="Group 1" descr="The image shows a detailed anatomical model of the middle ear, divided into two main sections. In the upper section, the 'Pharyngotympanic tube' is a red, tube-like structure pointed to from the left. The lower section zooms in on the ear ossicles—'Stapes,' 'Incus,' and 'Malleus'—which are small bones located in the middle ear. Labels with arrows point to each corresponding part.">
            <a:extLst>
              <a:ext uri="{FF2B5EF4-FFF2-40B4-BE49-F238E27FC236}">
                <a16:creationId xmlns:a16="http://schemas.microsoft.com/office/drawing/2014/main" id="{70E2C958-4760-79A8-41DB-168A93BA8E17}"/>
              </a:ext>
            </a:extLst>
          </p:cNvPr>
          <p:cNvGrpSpPr/>
          <p:nvPr/>
        </p:nvGrpSpPr>
        <p:grpSpPr>
          <a:xfrm>
            <a:off x="152400" y="598488"/>
            <a:ext cx="8153400" cy="6116637"/>
            <a:chOff x="152400" y="598488"/>
            <a:chExt cx="8153400" cy="6116637"/>
          </a:xfrm>
        </p:grpSpPr>
        <p:pic>
          <p:nvPicPr>
            <p:cNvPr id="6146" name="Picture 3" descr="Middle ear within the square ">
              <a:extLst>
                <a:ext uri="{FF2B5EF4-FFF2-40B4-BE49-F238E27FC236}">
                  <a16:creationId xmlns:a16="http://schemas.microsoft.com/office/drawing/2014/main" id="{1B4CDBD2-9E17-DF54-B9A5-0EF99C0F8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96" b="5455"/>
            <a:stretch>
              <a:fillRect/>
            </a:stretch>
          </p:blipFill>
          <p:spPr bwMode="auto">
            <a:xfrm>
              <a:off x="2335213" y="598488"/>
              <a:ext cx="5284787" cy="326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2" descr=" Magnified image of the middle ear.">
              <a:extLst>
                <a:ext uri="{FF2B5EF4-FFF2-40B4-BE49-F238E27FC236}">
                  <a16:creationId xmlns:a16="http://schemas.microsoft.com/office/drawing/2014/main" id="{416F2589-9CAE-60C8-BFD2-ADC569863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81" t="11223" r="16190" b="16235"/>
            <a:stretch>
              <a:fillRect/>
            </a:stretch>
          </p:blipFill>
          <p:spPr bwMode="auto">
            <a:xfrm>
              <a:off x="3197225" y="3898900"/>
              <a:ext cx="3584575" cy="281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Box 32" descr="Square surrounding the middle ear">
              <a:extLst>
                <a:ext uri="{FF2B5EF4-FFF2-40B4-BE49-F238E27FC236}">
                  <a16:creationId xmlns:a16="http://schemas.microsoft.com/office/drawing/2014/main" id="{7316DFA1-1DA7-4523-DD14-45D8E610D7F4}"/>
                </a:ext>
              </a:extLst>
            </p:cNvPr>
            <p:cNvSpPr txBox="1">
              <a:spLocks noChangeArrowheads="1"/>
            </p:cNvSpPr>
            <p:nvPr/>
          </p:nvSpPr>
          <p:spPr bwMode="auto">
            <a:xfrm>
              <a:off x="4084638" y="1803400"/>
              <a:ext cx="1096962"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b="1"/>
            </a:p>
            <a:p>
              <a:pPr algn="ctr" eaLnBrk="1" hangingPunct="1">
                <a:spcBef>
                  <a:spcPct val="0"/>
                </a:spcBef>
                <a:buFontTx/>
                <a:buNone/>
              </a:pPr>
              <a:r>
                <a:rPr lang="en-US" altLang="en-US" sz="1600" b="1"/>
                <a:t> </a:t>
              </a:r>
            </a:p>
            <a:p>
              <a:pPr algn="ctr" eaLnBrk="1" hangingPunct="1">
                <a:spcBef>
                  <a:spcPct val="0"/>
                </a:spcBef>
                <a:buFontTx/>
                <a:buNone/>
              </a:pPr>
              <a:endParaRPr lang="en-US" altLang="en-US" sz="1600" b="1"/>
            </a:p>
          </p:txBody>
        </p:sp>
        <p:cxnSp>
          <p:nvCxnSpPr>
            <p:cNvPr id="14" name="Straight Arrow Connector 13" descr="Arrow leads to a magnified image of the middle ear.">
              <a:extLst>
                <a:ext uri="{FF2B5EF4-FFF2-40B4-BE49-F238E27FC236}">
                  <a16:creationId xmlns:a16="http://schemas.microsoft.com/office/drawing/2014/main" id="{358D5684-85BF-357A-0288-9123902388B1}"/>
                </a:ext>
              </a:extLst>
            </p:cNvPr>
            <p:cNvCxnSpPr/>
            <p:nvPr/>
          </p:nvCxnSpPr>
          <p:spPr>
            <a:xfrm>
              <a:off x="4627563" y="2635250"/>
              <a:ext cx="20637" cy="1263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descr="Arrow pointing to the stapes">
              <a:extLst>
                <a:ext uri="{FF2B5EF4-FFF2-40B4-BE49-F238E27FC236}">
                  <a16:creationId xmlns:a16="http://schemas.microsoft.com/office/drawing/2014/main" id="{748A12BF-7F99-5708-3799-C6EF18C55E71}"/>
                </a:ext>
              </a:extLst>
            </p:cNvPr>
            <p:cNvCxnSpPr>
              <a:stCxn id="6156" idx="1"/>
            </p:cNvCxnSpPr>
            <p:nvPr/>
          </p:nvCxnSpPr>
          <p:spPr>
            <a:xfrm flipH="1">
              <a:off x="4683125" y="4495800"/>
              <a:ext cx="22177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the incus">
              <a:extLst>
                <a:ext uri="{FF2B5EF4-FFF2-40B4-BE49-F238E27FC236}">
                  <a16:creationId xmlns:a16="http://schemas.microsoft.com/office/drawing/2014/main" id="{E24F4167-4B9F-23F0-2EA6-4C55A7D92E80}"/>
                </a:ext>
              </a:extLst>
            </p:cNvPr>
            <p:cNvCxnSpPr>
              <a:stCxn id="6155" idx="1"/>
            </p:cNvCxnSpPr>
            <p:nvPr/>
          </p:nvCxnSpPr>
          <p:spPr>
            <a:xfrm flipH="1">
              <a:off x="6116638" y="4949825"/>
              <a:ext cx="7842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ing to the malleus">
              <a:extLst>
                <a:ext uri="{FF2B5EF4-FFF2-40B4-BE49-F238E27FC236}">
                  <a16:creationId xmlns:a16="http://schemas.microsoft.com/office/drawing/2014/main" id="{60B9820A-66A5-98EA-0CF5-2C3069AB9A38}"/>
                </a:ext>
              </a:extLst>
            </p:cNvPr>
            <p:cNvCxnSpPr>
              <a:stCxn id="6154" idx="1"/>
            </p:cNvCxnSpPr>
            <p:nvPr/>
          </p:nvCxnSpPr>
          <p:spPr>
            <a:xfrm flipH="1">
              <a:off x="5659438" y="5380038"/>
              <a:ext cx="12414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4" name="TextBox 32" descr="Malleus">
              <a:extLst>
                <a:ext uri="{FF2B5EF4-FFF2-40B4-BE49-F238E27FC236}">
                  <a16:creationId xmlns:a16="http://schemas.microsoft.com/office/drawing/2014/main" id="{23B5A1DE-78A0-0E3E-8966-6D2797D367D4}"/>
                </a:ext>
              </a:extLst>
            </p:cNvPr>
            <p:cNvSpPr txBox="1">
              <a:spLocks noChangeArrowheads="1"/>
            </p:cNvSpPr>
            <p:nvPr/>
          </p:nvSpPr>
          <p:spPr bwMode="auto">
            <a:xfrm>
              <a:off x="6900863" y="5195888"/>
              <a:ext cx="1404937"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Malleus</a:t>
              </a:r>
            </a:p>
          </p:txBody>
        </p:sp>
        <p:sp>
          <p:nvSpPr>
            <p:cNvPr id="6155" name="TextBox 32" descr="Incus">
              <a:extLst>
                <a:ext uri="{FF2B5EF4-FFF2-40B4-BE49-F238E27FC236}">
                  <a16:creationId xmlns:a16="http://schemas.microsoft.com/office/drawing/2014/main" id="{CF19D26B-BB3E-DA05-71B1-D15135DBB32B}"/>
                </a:ext>
              </a:extLst>
            </p:cNvPr>
            <p:cNvSpPr txBox="1">
              <a:spLocks noChangeArrowheads="1"/>
            </p:cNvSpPr>
            <p:nvPr/>
          </p:nvSpPr>
          <p:spPr bwMode="auto">
            <a:xfrm>
              <a:off x="6900863" y="4765675"/>
              <a:ext cx="1404937"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Incus</a:t>
              </a:r>
            </a:p>
          </p:txBody>
        </p:sp>
        <p:sp>
          <p:nvSpPr>
            <p:cNvPr id="6156" name="TextBox 32" descr="Stapes">
              <a:extLst>
                <a:ext uri="{FF2B5EF4-FFF2-40B4-BE49-F238E27FC236}">
                  <a16:creationId xmlns:a16="http://schemas.microsoft.com/office/drawing/2014/main" id="{5D300D8E-8A29-A132-BEE9-57E75E6B89E0}"/>
                </a:ext>
              </a:extLst>
            </p:cNvPr>
            <p:cNvSpPr txBox="1">
              <a:spLocks noChangeArrowheads="1"/>
            </p:cNvSpPr>
            <p:nvPr/>
          </p:nvSpPr>
          <p:spPr bwMode="auto">
            <a:xfrm>
              <a:off x="6900863" y="4311650"/>
              <a:ext cx="1404937"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Stapes</a:t>
              </a:r>
            </a:p>
          </p:txBody>
        </p:sp>
        <p:cxnSp>
          <p:nvCxnSpPr>
            <p:cNvPr id="16" name="Straight Arrow Connector 15" descr="Arrow pointing to the pharyngotympanic tube">
              <a:extLst>
                <a:ext uri="{FF2B5EF4-FFF2-40B4-BE49-F238E27FC236}">
                  <a16:creationId xmlns:a16="http://schemas.microsoft.com/office/drawing/2014/main" id="{B2944454-695C-2B72-9EEA-96F5B29B39AC}"/>
                </a:ext>
              </a:extLst>
            </p:cNvPr>
            <p:cNvCxnSpPr/>
            <p:nvPr/>
          </p:nvCxnSpPr>
          <p:spPr>
            <a:xfrm>
              <a:off x="2209800" y="3124200"/>
              <a:ext cx="12477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8" name="TextBox 32" descr="Pharyngotympanic tube ">
              <a:extLst>
                <a:ext uri="{FF2B5EF4-FFF2-40B4-BE49-F238E27FC236}">
                  <a16:creationId xmlns:a16="http://schemas.microsoft.com/office/drawing/2014/main" id="{E5EF6D03-3515-4554-C5BB-6D93471C375A}"/>
                </a:ext>
              </a:extLst>
            </p:cNvPr>
            <p:cNvSpPr txBox="1">
              <a:spLocks noChangeArrowheads="1"/>
            </p:cNvSpPr>
            <p:nvPr/>
          </p:nvSpPr>
          <p:spPr bwMode="auto">
            <a:xfrm>
              <a:off x="152400" y="2800350"/>
              <a:ext cx="2057400"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Pharyngotympanic tube </a:t>
              </a:r>
            </a:p>
          </p:txBody>
        </p:sp>
      </p:grpSp>
      <p:sp>
        <p:nvSpPr>
          <p:cNvPr id="17" name="Rectangle 16">
            <a:extLst>
              <a:ext uri="{FF2B5EF4-FFF2-40B4-BE49-F238E27FC236}">
                <a16:creationId xmlns:a16="http://schemas.microsoft.com/office/drawing/2014/main" id="{64F15756-9BC8-261D-2B0E-C6249ECB7FBF}"/>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descr="Middle Ear / Auditory Ossicles ">
            <a:extLst>
              <a:ext uri="{FF2B5EF4-FFF2-40B4-BE49-F238E27FC236}">
                <a16:creationId xmlns:a16="http://schemas.microsoft.com/office/drawing/2014/main" id="{D513120F-1BE5-0491-ED2F-5B9E264500D7}"/>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Middle Ear / Auditory Ossicles</a:t>
            </a:r>
          </a:p>
        </p:txBody>
      </p:sp>
      <p:pic>
        <p:nvPicPr>
          <p:cNvPr id="8194" name="Picture 3" descr="The image shows a labeled display of the three auditory ossicles of the middle ear. Each bone, represented in a yellowish tone, is positioned above its corresponding label in black text. On the left, the 'Malleus' is vertical and elongated. In the center, the 'Incus' has a slightly compact, angular shape. Below them, the 'Stapes' resembles a small, triangular shape with a hole in its center. ">
            <a:extLst>
              <a:ext uri="{FF2B5EF4-FFF2-40B4-BE49-F238E27FC236}">
                <a16:creationId xmlns:a16="http://schemas.microsoft.com/office/drawing/2014/main" id="{D3E8DE71-F070-FD37-E3CB-9F3699AFB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68" t="30298" r="16916" b="12688"/>
          <a:stretch>
            <a:fillRect/>
          </a:stretch>
        </p:blipFill>
        <p:spPr bwMode="auto">
          <a:xfrm>
            <a:off x="1754188" y="914400"/>
            <a:ext cx="5715000" cy="565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C525405-2A9A-A12D-CAA9-0727D7F8B788}"/>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descr="Membrane-Covered Openings between Middle and Inner Ear ">
            <a:extLst>
              <a:ext uri="{FF2B5EF4-FFF2-40B4-BE49-F238E27FC236}">
                <a16:creationId xmlns:a16="http://schemas.microsoft.com/office/drawing/2014/main" id="{2F425B95-A127-43E4-DACE-810FE99FB87E}"/>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Membrane-Covered Openings between Middle and Inner Ear</a:t>
            </a:r>
          </a:p>
        </p:txBody>
      </p:sp>
      <p:sp>
        <p:nvSpPr>
          <p:cNvPr id="13" name="Rectangle 12">
            <a:extLst>
              <a:ext uri="{FF2B5EF4-FFF2-40B4-BE49-F238E27FC236}">
                <a16:creationId xmlns:a16="http://schemas.microsoft.com/office/drawing/2014/main" id="{C3AD8F65-223A-E212-99AD-ABE1DC1E3CC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 labeled diagram showing the membrane-covered openings between the middle and inner ear, highlighting the round and oval windows.">
            <a:extLst>
              <a:ext uri="{FF2B5EF4-FFF2-40B4-BE49-F238E27FC236}">
                <a16:creationId xmlns:a16="http://schemas.microsoft.com/office/drawing/2014/main" id="{A2D8C205-0FA7-C7B0-54C5-F78B320CD134}"/>
              </a:ext>
            </a:extLst>
          </p:cNvPr>
          <p:cNvGrpSpPr/>
          <p:nvPr/>
        </p:nvGrpSpPr>
        <p:grpSpPr>
          <a:xfrm>
            <a:off x="74613" y="1055688"/>
            <a:ext cx="8964612" cy="4718050"/>
            <a:chOff x="74613" y="1055688"/>
            <a:chExt cx="8964612" cy="4718050"/>
          </a:xfrm>
        </p:grpSpPr>
        <p:pic>
          <p:nvPicPr>
            <p:cNvPr id="10242" name="Picture 15" descr="Internal ear showing the oval and round windows.">
              <a:extLst>
                <a:ext uri="{FF2B5EF4-FFF2-40B4-BE49-F238E27FC236}">
                  <a16:creationId xmlns:a16="http://schemas.microsoft.com/office/drawing/2014/main" id="{B83F1B07-56AD-809C-E734-AA659573A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93"/>
            <a:stretch>
              <a:fillRect/>
            </a:stretch>
          </p:blipFill>
          <p:spPr bwMode="auto">
            <a:xfrm>
              <a:off x="4656138" y="1597025"/>
              <a:ext cx="4383087" cy="3355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2" descr="Internal ear showing the oval and round windows.">
              <a:extLst>
                <a:ext uri="{FF2B5EF4-FFF2-40B4-BE49-F238E27FC236}">
                  <a16:creationId xmlns:a16="http://schemas.microsoft.com/office/drawing/2014/main" id="{C332072B-8FE0-820E-D317-17B79F162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792" r="12598" b="6580"/>
            <a:stretch>
              <a:fillRect/>
            </a:stretch>
          </p:blipFill>
          <p:spPr bwMode="auto">
            <a:xfrm>
              <a:off x="74613" y="2038350"/>
              <a:ext cx="4497387" cy="2533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descr="Arrow points to the oval window">
              <a:extLst>
                <a:ext uri="{FF2B5EF4-FFF2-40B4-BE49-F238E27FC236}">
                  <a16:creationId xmlns:a16="http://schemas.microsoft.com/office/drawing/2014/main" id="{A3FCAC28-30DB-10BE-6FF6-72772741D26D}"/>
                </a:ext>
              </a:extLst>
            </p:cNvPr>
            <p:cNvCxnSpPr/>
            <p:nvPr/>
          </p:nvCxnSpPr>
          <p:spPr>
            <a:xfrm>
              <a:off x="5754688" y="2703513"/>
              <a:ext cx="298450" cy="4524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246" name="TextBox 32" descr="Round window ">
              <a:extLst>
                <a:ext uri="{FF2B5EF4-FFF2-40B4-BE49-F238E27FC236}">
                  <a16:creationId xmlns:a16="http://schemas.microsoft.com/office/drawing/2014/main" id="{2AD40E63-136E-298B-8615-546583E24037}"/>
                </a:ext>
              </a:extLst>
            </p:cNvPr>
            <p:cNvSpPr txBox="1">
              <a:spLocks noChangeArrowheads="1"/>
            </p:cNvSpPr>
            <p:nvPr/>
          </p:nvSpPr>
          <p:spPr bwMode="auto">
            <a:xfrm>
              <a:off x="2971800" y="1055688"/>
              <a:ext cx="3775075" cy="369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Round window</a:t>
              </a:r>
            </a:p>
          </p:txBody>
        </p:sp>
        <p:sp>
          <p:nvSpPr>
            <p:cNvPr id="10247" name="TextBox 32" descr="Oval window ">
              <a:extLst>
                <a:ext uri="{FF2B5EF4-FFF2-40B4-BE49-F238E27FC236}">
                  <a16:creationId xmlns:a16="http://schemas.microsoft.com/office/drawing/2014/main" id="{2DB95528-F7E3-6775-7945-2F2FA65A6938}"/>
                </a:ext>
              </a:extLst>
            </p:cNvPr>
            <p:cNvSpPr txBox="1">
              <a:spLocks noChangeArrowheads="1"/>
            </p:cNvSpPr>
            <p:nvPr/>
          </p:nvSpPr>
          <p:spPr bwMode="auto">
            <a:xfrm>
              <a:off x="2133600" y="5403850"/>
              <a:ext cx="3919538"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Oval window</a:t>
              </a:r>
            </a:p>
          </p:txBody>
        </p:sp>
        <p:cxnSp>
          <p:nvCxnSpPr>
            <p:cNvPr id="38" name="Straight Arrow Connector 37" descr="arrow points to the oval window">
              <a:extLst>
                <a:ext uri="{FF2B5EF4-FFF2-40B4-BE49-F238E27FC236}">
                  <a16:creationId xmlns:a16="http://schemas.microsoft.com/office/drawing/2014/main" id="{3DC99AE0-9068-F9BA-EA66-C4C4B1DB570F}"/>
                </a:ext>
              </a:extLst>
            </p:cNvPr>
            <p:cNvCxnSpPr/>
            <p:nvPr/>
          </p:nvCxnSpPr>
          <p:spPr>
            <a:xfrm flipV="1">
              <a:off x="2438400" y="3490913"/>
              <a:ext cx="0" cy="1525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descr="Straight connector leads to the round window.">
              <a:extLst>
                <a:ext uri="{FF2B5EF4-FFF2-40B4-BE49-F238E27FC236}">
                  <a16:creationId xmlns:a16="http://schemas.microsoft.com/office/drawing/2014/main" id="{5914853A-61AD-AB0F-CF6D-EF35869BDF8A}"/>
                </a:ext>
              </a:extLst>
            </p:cNvPr>
            <p:cNvCxnSpPr/>
            <p:nvPr/>
          </p:nvCxnSpPr>
          <p:spPr>
            <a:xfrm>
              <a:off x="3200400" y="1425575"/>
              <a:ext cx="0" cy="127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descr="arrow points to the round window">
              <a:extLst>
                <a:ext uri="{FF2B5EF4-FFF2-40B4-BE49-F238E27FC236}">
                  <a16:creationId xmlns:a16="http://schemas.microsoft.com/office/drawing/2014/main" id="{2421239C-203E-7F7F-E110-8E83E9C7D810}"/>
                </a:ext>
              </a:extLst>
            </p:cNvPr>
            <p:cNvCxnSpPr/>
            <p:nvPr/>
          </p:nvCxnSpPr>
          <p:spPr>
            <a:xfrm flipH="1">
              <a:off x="2520950" y="2697163"/>
              <a:ext cx="67945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descr="straight connector to the round window">
              <a:extLst>
                <a:ext uri="{FF2B5EF4-FFF2-40B4-BE49-F238E27FC236}">
                  <a16:creationId xmlns:a16="http://schemas.microsoft.com/office/drawing/2014/main" id="{CD19DA29-957A-EF98-37EC-3DE9E5785C46}"/>
                </a:ext>
              </a:extLst>
            </p:cNvPr>
            <p:cNvCxnSpPr/>
            <p:nvPr/>
          </p:nvCxnSpPr>
          <p:spPr>
            <a:xfrm>
              <a:off x="3200400" y="2038350"/>
              <a:ext cx="0" cy="6588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s to the round window.">
              <a:extLst>
                <a:ext uri="{FF2B5EF4-FFF2-40B4-BE49-F238E27FC236}">
                  <a16:creationId xmlns:a16="http://schemas.microsoft.com/office/drawing/2014/main" id="{7A5C4F1F-D4F7-3BEE-3A48-21131D27648E}"/>
                </a:ext>
              </a:extLst>
            </p:cNvPr>
            <p:cNvCxnSpPr/>
            <p:nvPr/>
          </p:nvCxnSpPr>
          <p:spPr>
            <a:xfrm flipH="1">
              <a:off x="6477000" y="1425575"/>
              <a:ext cx="0" cy="15049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descr="Straight connector leads to the round window.">
              <a:extLst>
                <a:ext uri="{FF2B5EF4-FFF2-40B4-BE49-F238E27FC236}">
                  <a16:creationId xmlns:a16="http://schemas.microsoft.com/office/drawing/2014/main" id="{21195224-7B9B-60DC-E30E-B8A56BA628B3}"/>
                </a:ext>
              </a:extLst>
            </p:cNvPr>
            <p:cNvCxnSpPr/>
            <p:nvPr/>
          </p:nvCxnSpPr>
          <p:spPr>
            <a:xfrm>
              <a:off x="6477000" y="1597025"/>
              <a:ext cx="0" cy="7461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traight connector leads to the oval window.">
              <a:extLst>
                <a:ext uri="{FF2B5EF4-FFF2-40B4-BE49-F238E27FC236}">
                  <a16:creationId xmlns:a16="http://schemas.microsoft.com/office/drawing/2014/main" id="{2FBFC825-E580-625D-0D7A-B7E861F59169}"/>
                </a:ext>
              </a:extLst>
            </p:cNvPr>
            <p:cNvCxnSpPr/>
            <p:nvPr/>
          </p:nvCxnSpPr>
          <p:spPr>
            <a:xfrm flipH="1">
              <a:off x="5759450" y="2703513"/>
              <a:ext cx="9525" cy="24018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Straight connector leads to the oval window.">
              <a:extLst>
                <a:ext uri="{FF2B5EF4-FFF2-40B4-BE49-F238E27FC236}">
                  <a16:creationId xmlns:a16="http://schemas.microsoft.com/office/drawing/2014/main" id="{9993D455-F175-B85E-E4CE-4CC3AACCF6BA}"/>
                </a:ext>
              </a:extLst>
            </p:cNvPr>
            <p:cNvCxnSpPr/>
            <p:nvPr/>
          </p:nvCxnSpPr>
          <p:spPr>
            <a:xfrm flipH="1">
              <a:off x="5754688" y="4953000"/>
              <a:ext cx="14287" cy="450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Straight connector leads to the oval window.">
              <a:extLst>
                <a:ext uri="{FF2B5EF4-FFF2-40B4-BE49-F238E27FC236}">
                  <a16:creationId xmlns:a16="http://schemas.microsoft.com/office/drawing/2014/main" id="{C447085A-3577-2E7B-F19F-2F0C398F6585}"/>
                </a:ext>
              </a:extLst>
            </p:cNvPr>
            <p:cNvCxnSpPr/>
            <p:nvPr/>
          </p:nvCxnSpPr>
          <p:spPr>
            <a:xfrm>
              <a:off x="2438400" y="4581525"/>
              <a:ext cx="0" cy="822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descr="Inner Ear (1 of 2) ">
            <a:extLst>
              <a:ext uri="{FF2B5EF4-FFF2-40B4-BE49-F238E27FC236}">
                <a16:creationId xmlns:a16="http://schemas.microsoft.com/office/drawing/2014/main" id="{815EE50C-08CC-3C03-E330-2BB34FC854C7}"/>
              </a:ext>
            </a:extLst>
          </p:cNvPr>
          <p:cNvSpPr txBox="1">
            <a:spLocks noGrp="1"/>
          </p:cNvSpPr>
          <p:nvPr>
            <p:ph type="title" idx="4294967295"/>
          </p:nvPr>
        </p:nvSpPr>
        <p:spPr bwMode="auto">
          <a:xfrm>
            <a:off x="0" y="762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Inner Ear (1 of 2)</a:t>
            </a:r>
            <a:endPar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grpSp>
        <p:nvGrpSpPr>
          <p:cNvPr id="2" name="Group 1" descr="The image depicts a detailed anatomical model of the inner ear. Central to the image are the semicircular canals, which appear as three interconnected loops. To their left is the vestibule, represented as a bumpy structure. Further to the left of the vestibule is the cochlea, a spiraling structure resembling a snail.">
            <a:extLst>
              <a:ext uri="{FF2B5EF4-FFF2-40B4-BE49-F238E27FC236}">
                <a16:creationId xmlns:a16="http://schemas.microsoft.com/office/drawing/2014/main" id="{B8129D15-83B8-24C8-CE77-E7FC03674A82}"/>
              </a:ext>
            </a:extLst>
          </p:cNvPr>
          <p:cNvGrpSpPr/>
          <p:nvPr/>
        </p:nvGrpSpPr>
        <p:grpSpPr>
          <a:xfrm>
            <a:off x="530225" y="717550"/>
            <a:ext cx="8412163" cy="4832350"/>
            <a:chOff x="530225" y="717550"/>
            <a:chExt cx="8412163" cy="4832350"/>
          </a:xfrm>
        </p:grpSpPr>
        <p:pic>
          <p:nvPicPr>
            <p:cNvPr id="12290" name="Picture 4" descr="Internal Ear / Bony Labyrinth ">
              <a:extLst>
                <a:ext uri="{FF2B5EF4-FFF2-40B4-BE49-F238E27FC236}">
                  <a16:creationId xmlns:a16="http://schemas.microsoft.com/office/drawing/2014/main" id="{E2AE9073-3E88-5C8A-1E48-3128CC728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30" r="10130" b="4630"/>
            <a:stretch>
              <a:fillRect/>
            </a:stretch>
          </p:blipFill>
          <p:spPr bwMode="auto">
            <a:xfrm>
              <a:off x="2001838" y="717550"/>
              <a:ext cx="5386387" cy="483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descr="Arrow points to the Cochlea ">
              <a:extLst>
                <a:ext uri="{FF2B5EF4-FFF2-40B4-BE49-F238E27FC236}">
                  <a16:creationId xmlns:a16="http://schemas.microsoft.com/office/drawing/2014/main" id="{38F34D4C-1DCC-2EF7-B5C1-2A8E3BFAF9D4}"/>
                </a:ext>
              </a:extLst>
            </p:cNvPr>
            <p:cNvCxnSpPr>
              <a:stCxn id="12296" idx="3"/>
            </p:cNvCxnSpPr>
            <p:nvPr/>
          </p:nvCxnSpPr>
          <p:spPr>
            <a:xfrm flipV="1">
              <a:off x="1928813" y="3632200"/>
              <a:ext cx="1247775" cy="33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s to a semicircular canal">
              <a:extLst>
                <a:ext uri="{FF2B5EF4-FFF2-40B4-BE49-F238E27FC236}">
                  <a16:creationId xmlns:a16="http://schemas.microsoft.com/office/drawing/2014/main" id="{7E44A47E-67BD-C336-CCCC-50F701132772}"/>
                </a:ext>
              </a:extLst>
            </p:cNvPr>
            <p:cNvCxnSpPr/>
            <p:nvPr/>
          </p:nvCxnSpPr>
          <p:spPr>
            <a:xfrm flipH="1" flipV="1">
              <a:off x="5562600" y="1219200"/>
              <a:ext cx="1981200" cy="6461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4" name="TextBox 32" descr="Vestibule ">
              <a:extLst>
                <a:ext uri="{FF2B5EF4-FFF2-40B4-BE49-F238E27FC236}">
                  <a16:creationId xmlns:a16="http://schemas.microsoft.com/office/drawing/2014/main" id="{3DEA55D8-543E-1C7A-F9EB-54096BBF0219}"/>
                </a:ext>
              </a:extLst>
            </p:cNvPr>
            <p:cNvSpPr txBox="1">
              <a:spLocks noChangeArrowheads="1"/>
            </p:cNvSpPr>
            <p:nvPr/>
          </p:nvSpPr>
          <p:spPr bwMode="auto">
            <a:xfrm>
              <a:off x="530225" y="2005013"/>
              <a:ext cx="1398588"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Vestibule</a:t>
              </a:r>
            </a:p>
          </p:txBody>
        </p:sp>
        <p:sp>
          <p:nvSpPr>
            <p:cNvPr id="12295" name="TextBox 32" descr="Rectangle surrounds the vestibule of the internal ear.">
              <a:extLst>
                <a:ext uri="{FF2B5EF4-FFF2-40B4-BE49-F238E27FC236}">
                  <a16:creationId xmlns:a16="http://schemas.microsoft.com/office/drawing/2014/main" id="{CC286BD8-B62B-B103-758F-0260ADDD7E32}"/>
                </a:ext>
              </a:extLst>
            </p:cNvPr>
            <p:cNvSpPr txBox="1">
              <a:spLocks noChangeArrowheads="1"/>
            </p:cNvSpPr>
            <p:nvPr/>
          </p:nvSpPr>
          <p:spPr bwMode="auto">
            <a:xfrm rot="-1340134">
              <a:off x="3886200" y="2325688"/>
              <a:ext cx="704850"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  </a:t>
              </a:r>
            </a:p>
            <a:p>
              <a:pPr algn="ctr" eaLnBrk="1" hangingPunct="1">
                <a:spcBef>
                  <a:spcPct val="0"/>
                </a:spcBef>
                <a:buFontTx/>
                <a:buNone/>
              </a:pPr>
              <a:endParaRPr lang="en-US" altLang="en-US" sz="1800" b="1"/>
            </a:p>
            <a:p>
              <a:pPr algn="ctr" eaLnBrk="1" hangingPunct="1">
                <a:spcBef>
                  <a:spcPct val="0"/>
                </a:spcBef>
                <a:buFontTx/>
                <a:buNone/>
              </a:pPr>
              <a:endParaRPr lang="en-US" altLang="en-US" sz="1800" b="1"/>
            </a:p>
            <a:p>
              <a:pPr algn="ctr" eaLnBrk="1" hangingPunct="1">
                <a:spcBef>
                  <a:spcPct val="0"/>
                </a:spcBef>
                <a:buFontTx/>
                <a:buNone/>
              </a:pPr>
              <a:r>
                <a:rPr lang="en-US" altLang="en-US" sz="1800" b="1"/>
                <a:t> </a:t>
              </a:r>
            </a:p>
          </p:txBody>
        </p:sp>
        <p:sp>
          <p:nvSpPr>
            <p:cNvPr id="12296" name="TextBox 32" descr="Cochlea ">
              <a:extLst>
                <a:ext uri="{FF2B5EF4-FFF2-40B4-BE49-F238E27FC236}">
                  <a16:creationId xmlns:a16="http://schemas.microsoft.com/office/drawing/2014/main" id="{CE42FE60-A6D5-B473-0E14-138DD11941F7}"/>
                </a:ext>
              </a:extLst>
            </p:cNvPr>
            <p:cNvSpPr txBox="1">
              <a:spLocks noChangeArrowheads="1"/>
            </p:cNvSpPr>
            <p:nvPr/>
          </p:nvSpPr>
          <p:spPr bwMode="auto">
            <a:xfrm>
              <a:off x="530225" y="3481388"/>
              <a:ext cx="1398588" cy="369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Cochlea</a:t>
              </a:r>
            </a:p>
          </p:txBody>
        </p:sp>
        <p:cxnSp>
          <p:nvCxnSpPr>
            <p:cNvPr id="38" name="Straight Arrow Connector 37" descr="Arrow points to the vestibule ">
              <a:extLst>
                <a:ext uri="{FF2B5EF4-FFF2-40B4-BE49-F238E27FC236}">
                  <a16:creationId xmlns:a16="http://schemas.microsoft.com/office/drawing/2014/main" id="{071848AF-8F5E-D72C-C1A4-03BEECD0A68C}"/>
                </a:ext>
              </a:extLst>
            </p:cNvPr>
            <p:cNvCxnSpPr/>
            <p:nvPr/>
          </p:nvCxnSpPr>
          <p:spPr>
            <a:xfrm>
              <a:off x="3813175" y="2189163"/>
              <a:ext cx="160338" cy="1825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descr="straight connector to the vestibule">
              <a:extLst>
                <a:ext uri="{FF2B5EF4-FFF2-40B4-BE49-F238E27FC236}">
                  <a16:creationId xmlns:a16="http://schemas.microsoft.com/office/drawing/2014/main" id="{FBDA4F24-7D24-9834-E1CB-D61D02B2FC77}"/>
                </a:ext>
              </a:extLst>
            </p:cNvPr>
            <p:cNvCxnSpPr>
              <a:stCxn id="12294" idx="3"/>
            </p:cNvCxnSpPr>
            <p:nvPr/>
          </p:nvCxnSpPr>
          <p:spPr>
            <a:xfrm>
              <a:off x="1928813" y="2189163"/>
              <a:ext cx="18843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points to a semicircular canal">
              <a:extLst>
                <a:ext uri="{FF2B5EF4-FFF2-40B4-BE49-F238E27FC236}">
                  <a16:creationId xmlns:a16="http://schemas.microsoft.com/office/drawing/2014/main" id="{0380365F-F762-A27F-E99B-0F5D76615DA5}"/>
                </a:ext>
              </a:extLst>
            </p:cNvPr>
            <p:cNvCxnSpPr/>
            <p:nvPr/>
          </p:nvCxnSpPr>
          <p:spPr>
            <a:xfrm flipH="1">
              <a:off x="6143625" y="1865313"/>
              <a:ext cx="1400175" cy="628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points to a semicircular canal">
              <a:extLst>
                <a:ext uri="{FF2B5EF4-FFF2-40B4-BE49-F238E27FC236}">
                  <a16:creationId xmlns:a16="http://schemas.microsoft.com/office/drawing/2014/main" id="{9BFA9C71-2D95-5DCF-479D-E0E92B914C79}"/>
                </a:ext>
              </a:extLst>
            </p:cNvPr>
            <p:cNvCxnSpPr/>
            <p:nvPr/>
          </p:nvCxnSpPr>
          <p:spPr>
            <a:xfrm flipH="1">
              <a:off x="5100638" y="1865313"/>
              <a:ext cx="2443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Left Brace 11" descr="Left brace at the cochlea">
              <a:extLst>
                <a:ext uri="{FF2B5EF4-FFF2-40B4-BE49-F238E27FC236}">
                  <a16:creationId xmlns:a16="http://schemas.microsoft.com/office/drawing/2014/main" id="{F485C10C-E5A5-6C63-DEE0-25736567594E}"/>
                </a:ext>
              </a:extLst>
            </p:cNvPr>
            <p:cNvSpPr/>
            <p:nvPr/>
          </p:nvSpPr>
          <p:spPr>
            <a:xfrm rot="21021828">
              <a:off x="3032125" y="2932113"/>
              <a:ext cx="338138" cy="135096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302" name="TextBox 32" descr="Semicircular canals ">
              <a:extLst>
                <a:ext uri="{FF2B5EF4-FFF2-40B4-BE49-F238E27FC236}">
                  <a16:creationId xmlns:a16="http://schemas.microsoft.com/office/drawing/2014/main" id="{E6C9182E-6622-C9EB-6D2F-A65AC529447B}"/>
                </a:ext>
              </a:extLst>
            </p:cNvPr>
            <p:cNvSpPr txBox="1">
              <a:spLocks noChangeArrowheads="1"/>
            </p:cNvSpPr>
            <p:nvPr/>
          </p:nvSpPr>
          <p:spPr bwMode="auto">
            <a:xfrm>
              <a:off x="7543800" y="1543050"/>
              <a:ext cx="1398588"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Semicircular canals </a:t>
              </a:r>
            </a:p>
          </p:txBody>
        </p:sp>
      </p:grpSp>
      <p:sp>
        <p:nvSpPr>
          <p:cNvPr id="16" name="Rectangle 15">
            <a:extLst>
              <a:ext uri="{FF2B5EF4-FFF2-40B4-BE49-F238E27FC236}">
                <a16:creationId xmlns:a16="http://schemas.microsoft.com/office/drawing/2014/main" id="{F03DB411-0354-04E7-5C8D-E2CF3B2975DB}"/>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descr="Inner Ear (2 of 2) ">
            <a:extLst>
              <a:ext uri="{FF2B5EF4-FFF2-40B4-BE49-F238E27FC236}">
                <a16:creationId xmlns:a16="http://schemas.microsoft.com/office/drawing/2014/main" id="{459F40D1-6660-A41D-C59F-85EB453A8244}"/>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Inner Ear (2 of 2)</a:t>
            </a:r>
            <a:endPar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508BD8A4-A1C1-6525-85E2-80AB26AA305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 name="Group 6" descr="The image depicts a model of the inner ear against a blue background. The model is labeled with numbers identifying key parts: 1 for the cochlea, a spiral-shaped structure; 2 for the vestibule, shown as a central bulbous area; and 3 for the semicircular canals, represented as three looped tubes.">
            <a:extLst>
              <a:ext uri="{FF2B5EF4-FFF2-40B4-BE49-F238E27FC236}">
                <a16:creationId xmlns:a16="http://schemas.microsoft.com/office/drawing/2014/main" id="{9C16C157-F824-A89E-CC99-CD70AF44EB2A}"/>
              </a:ext>
            </a:extLst>
          </p:cNvPr>
          <p:cNvGrpSpPr/>
          <p:nvPr/>
        </p:nvGrpSpPr>
        <p:grpSpPr>
          <a:xfrm>
            <a:off x="533400" y="1003300"/>
            <a:ext cx="8139113" cy="5635625"/>
            <a:chOff x="533400" y="1003300"/>
            <a:chExt cx="8139113" cy="5635625"/>
          </a:xfrm>
        </p:grpSpPr>
        <p:pic>
          <p:nvPicPr>
            <p:cNvPr id="14338" name="Picture 2" descr="Internal Ear / Bony Labyrinth ">
              <a:extLst>
                <a:ext uri="{FF2B5EF4-FFF2-40B4-BE49-F238E27FC236}">
                  <a16:creationId xmlns:a16="http://schemas.microsoft.com/office/drawing/2014/main" id="{83D2009E-57C7-AF14-C8FB-64D010B76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98" t="6580" b="27792"/>
            <a:stretch>
              <a:fillRect/>
            </a:stretch>
          </p:blipFill>
          <p:spPr bwMode="auto">
            <a:xfrm>
              <a:off x="533400" y="1003300"/>
              <a:ext cx="8139113" cy="458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32" descr="3- Semicircular canals  ">
              <a:extLst>
                <a:ext uri="{FF2B5EF4-FFF2-40B4-BE49-F238E27FC236}">
                  <a16:creationId xmlns:a16="http://schemas.microsoft.com/office/drawing/2014/main" id="{D9AA468E-470F-8521-CFF3-9DA258630D49}"/>
                </a:ext>
              </a:extLst>
            </p:cNvPr>
            <p:cNvSpPr txBox="1">
              <a:spLocks noChangeArrowheads="1"/>
            </p:cNvSpPr>
            <p:nvPr/>
          </p:nvSpPr>
          <p:spPr bwMode="auto">
            <a:xfrm>
              <a:off x="5562600" y="14033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3</a:t>
              </a:r>
            </a:p>
          </p:txBody>
        </p:sp>
        <p:sp>
          <p:nvSpPr>
            <p:cNvPr id="14341" name="TextBox 32" descr="1- Cochlea 2- Vestibule 3- Semicircular canals ">
              <a:extLst>
                <a:ext uri="{FF2B5EF4-FFF2-40B4-BE49-F238E27FC236}">
                  <a16:creationId xmlns:a16="http://schemas.microsoft.com/office/drawing/2014/main" id="{3EFC8F40-10A1-E62F-7C2B-813F2D4099C0}"/>
                </a:ext>
              </a:extLst>
            </p:cNvPr>
            <p:cNvSpPr txBox="1">
              <a:spLocks noChangeArrowheads="1"/>
            </p:cNvSpPr>
            <p:nvPr/>
          </p:nvSpPr>
          <p:spPr bwMode="auto">
            <a:xfrm>
              <a:off x="3429000" y="5715000"/>
              <a:ext cx="2514600"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800" b="1" dirty="0"/>
                <a:t> 1- Cochlea</a:t>
              </a:r>
            </a:p>
            <a:p>
              <a:pPr eaLnBrk="1" hangingPunct="1">
                <a:spcBef>
                  <a:spcPct val="0"/>
                </a:spcBef>
                <a:buFont typeface="Arial" panose="020B0604020202020204" pitchFamily="34" charset="0"/>
                <a:buNone/>
              </a:pPr>
              <a:r>
                <a:rPr lang="en-US" altLang="en-US" sz="1800" b="1" dirty="0"/>
                <a:t>2- Vestibule</a:t>
              </a:r>
            </a:p>
            <a:p>
              <a:pPr eaLnBrk="1" hangingPunct="1">
                <a:spcBef>
                  <a:spcPct val="0"/>
                </a:spcBef>
                <a:buFont typeface="Arial" panose="020B0604020202020204" pitchFamily="34" charset="0"/>
                <a:buNone/>
              </a:pPr>
              <a:r>
                <a:rPr lang="en-US" altLang="en-US" sz="1800" b="1" dirty="0"/>
                <a:t>3- Semicircular canals </a:t>
              </a:r>
            </a:p>
          </p:txBody>
        </p:sp>
        <p:sp>
          <p:nvSpPr>
            <p:cNvPr id="14343" name="TextBox 32" descr="1- Cochlea ">
              <a:extLst>
                <a:ext uri="{FF2B5EF4-FFF2-40B4-BE49-F238E27FC236}">
                  <a16:creationId xmlns:a16="http://schemas.microsoft.com/office/drawing/2014/main" id="{19854CA7-EB53-0B33-D3BD-4B757645F426}"/>
                </a:ext>
              </a:extLst>
            </p:cNvPr>
            <p:cNvSpPr txBox="1">
              <a:spLocks noChangeArrowheads="1"/>
            </p:cNvSpPr>
            <p:nvPr/>
          </p:nvSpPr>
          <p:spPr bwMode="auto">
            <a:xfrm>
              <a:off x="1143000" y="36703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1</a:t>
              </a:r>
            </a:p>
          </p:txBody>
        </p:sp>
        <p:sp>
          <p:nvSpPr>
            <p:cNvPr id="14344" name="TextBox 32" descr="2- Vestibule ">
              <a:extLst>
                <a:ext uri="{FF2B5EF4-FFF2-40B4-BE49-F238E27FC236}">
                  <a16:creationId xmlns:a16="http://schemas.microsoft.com/office/drawing/2014/main" id="{0F0D4907-2B8F-5814-761C-7D09F66A4159}"/>
                </a:ext>
              </a:extLst>
            </p:cNvPr>
            <p:cNvSpPr txBox="1">
              <a:spLocks noChangeArrowheads="1"/>
            </p:cNvSpPr>
            <p:nvPr/>
          </p:nvSpPr>
          <p:spPr bwMode="auto">
            <a:xfrm>
              <a:off x="4603750" y="34448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2</a:t>
              </a:r>
            </a:p>
          </p:txBody>
        </p:sp>
        <p:sp>
          <p:nvSpPr>
            <p:cNvPr id="14345" name="TextBox 32" descr="3- Semicircular canals  ">
              <a:extLst>
                <a:ext uri="{FF2B5EF4-FFF2-40B4-BE49-F238E27FC236}">
                  <a16:creationId xmlns:a16="http://schemas.microsoft.com/office/drawing/2014/main" id="{7C8307B0-8810-265F-761F-2044E68009EC}"/>
                </a:ext>
              </a:extLst>
            </p:cNvPr>
            <p:cNvSpPr txBox="1">
              <a:spLocks noChangeArrowheads="1"/>
            </p:cNvSpPr>
            <p:nvPr/>
          </p:nvSpPr>
          <p:spPr bwMode="auto">
            <a:xfrm>
              <a:off x="6553200" y="48006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3</a:t>
              </a:r>
            </a:p>
          </p:txBody>
        </p:sp>
        <p:sp>
          <p:nvSpPr>
            <p:cNvPr id="14346" name="TextBox 32" descr="3- Semicircular canals  ">
              <a:extLst>
                <a:ext uri="{FF2B5EF4-FFF2-40B4-BE49-F238E27FC236}">
                  <a16:creationId xmlns:a16="http://schemas.microsoft.com/office/drawing/2014/main" id="{AC0D5402-9B65-35B9-2A21-C5888BE31891}"/>
                </a:ext>
              </a:extLst>
            </p:cNvPr>
            <p:cNvSpPr txBox="1">
              <a:spLocks noChangeArrowheads="1"/>
            </p:cNvSpPr>
            <p:nvPr/>
          </p:nvSpPr>
          <p:spPr bwMode="auto">
            <a:xfrm>
              <a:off x="4686300" y="13716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3</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descr="Inner Ear / Cochlea ">
            <a:extLst>
              <a:ext uri="{FF2B5EF4-FFF2-40B4-BE49-F238E27FC236}">
                <a16:creationId xmlns:a16="http://schemas.microsoft.com/office/drawing/2014/main" id="{7D8D53AA-EBBC-37FA-147D-DF0BF2C50839}"/>
              </a:ext>
            </a:extLst>
          </p:cNvPr>
          <p:cNvSpPr txBox="1">
            <a:spLocks noGrp="1"/>
          </p:cNvSpPr>
          <p:nvPr>
            <p:ph type="title" idx="4294967295"/>
          </p:nvPr>
        </p:nvSpPr>
        <p:spPr bwMode="auto">
          <a:xfrm>
            <a:off x="0" y="1857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Inner Ear / Cochlea</a:t>
            </a:r>
          </a:p>
        </p:txBody>
      </p:sp>
      <p:sp>
        <p:nvSpPr>
          <p:cNvPr id="15" name="Rectangle 14">
            <a:extLst>
              <a:ext uri="{FF2B5EF4-FFF2-40B4-BE49-F238E27FC236}">
                <a16:creationId xmlns:a16="http://schemas.microsoft.com/office/drawing/2014/main" id="{C4DD355C-D730-836B-D774-B97636D93419}"/>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 composite diagram of the inner ear, specifically focusing on the cochlea. It comprises three parts: two anatomical models and a detailed cross-section. In the upper left, a model of the cochlea is shown, displaying its coiled, snail-like structure in a cream color. On the right side of the image, a detailed labeled diagram presents a transverse section of one turn of the cochlea. It illustrates internal regions labeled 'scala vestibuli' and 'scala tympani,' both of which contain perilymph.&quot; The lower left model highlights the helicotrema at the apex of the cochlea, indicating the point where the scala vestibuli and scala tympani connect.">
            <a:extLst>
              <a:ext uri="{FF2B5EF4-FFF2-40B4-BE49-F238E27FC236}">
                <a16:creationId xmlns:a16="http://schemas.microsoft.com/office/drawing/2014/main" id="{03577F70-6E9E-46C8-518A-19FDDAF2E489}"/>
              </a:ext>
            </a:extLst>
          </p:cNvPr>
          <p:cNvGrpSpPr/>
          <p:nvPr/>
        </p:nvGrpSpPr>
        <p:grpSpPr>
          <a:xfrm>
            <a:off x="131763" y="1184275"/>
            <a:ext cx="8802687" cy="5305425"/>
            <a:chOff x="131763" y="1184275"/>
            <a:chExt cx="8802687" cy="5305425"/>
          </a:xfrm>
        </p:grpSpPr>
        <p:pic>
          <p:nvPicPr>
            <p:cNvPr id="16386" name="Picture 2" descr="Transverse section of one turn of cochlea ">
              <a:extLst>
                <a:ext uri="{FF2B5EF4-FFF2-40B4-BE49-F238E27FC236}">
                  <a16:creationId xmlns:a16="http://schemas.microsoft.com/office/drawing/2014/main" id="{8F21CC32-7AAD-F88A-F495-6E364181F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42" t="12463" r="21819" b="12207"/>
            <a:stretch>
              <a:fillRect/>
            </a:stretch>
          </p:blipFill>
          <p:spPr bwMode="auto">
            <a:xfrm>
              <a:off x="4565650" y="1184275"/>
              <a:ext cx="4368800" cy="4835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2" descr="Internal Ear / Cochlea showing the helicotrema ">
              <a:extLst>
                <a:ext uri="{FF2B5EF4-FFF2-40B4-BE49-F238E27FC236}">
                  <a16:creationId xmlns:a16="http://schemas.microsoft.com/office/drawing/2014/main" id="{6181BEA3-4A43-F277-08CF-05F60F614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04913"/>
              <a:ext cx="3902075" cy="2757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Box 32" descr="Helicotrema">
              <a:extLst>
                <a:ext uri="{FF2B5EF4-FFF2-40B4-BE49-F238E27FC236}">
                  <a16:creationId xmlns:a16="http://schemas.microsoft.com/office/drawing/2014/main" id="{4D670ED8-4673-619F-784A-BC7EA6F21EFD}"/>
                </a:ext>
              </a:extLst>
            </p:cNvPr>
            <p:cNvSpPr txBox="1">
              <a:spLocks noChangeArrowheads="1"/>
            </p:cNvSpPr>
            <p:nvPr/>
          </p:nvSpPr>
          <p:spPr bwMode="auto">
            <a:xfrm>
              <a:off x="3130550" y="4048125"/>
              <a:ext cx="136525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Helicotrema</a:t>
              </a:r>
            </a:p>
          </p:txBody>
        </p:sp>
        <p:cxnSp>
          <p:nvCxnSpPr>
            <p:cNvPr id="38" name="Straight Arrow Connector 37" descr="Arrow points to the helicotrema">
              <a:extLst>
                <a:ext uri="{FF2B5EF4-FFF2-40B4-BE49-F238E27FC236}">
                  <a16:creationId xmlns:a16="http://schemas.microsoft.com/office/drawing/2014/main" id="{8401BA20-95CF-3995-E2FE-DDC5241CFBF0}"/>
                </a:ext>
              </a:extLst>
            </p:cNvPr>
            <p:cNvCxnSpPr/>
            <p:nvPr/>
          </p:nvCxnSpPr>
          <p:spPr>
            <a:xfrm flipV="1">
              <a:off x="3268663" y="2987675"/>
              <a:ext cx="0" cy="1060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points to a magnified transverse section of one turn of cochlea ">
              <a:extLst>
                <a:ext uri="{FF2B5EF4-FFF2-40B4-BE49-F238E27FC236}">
                  <a16:creationId xmlns:a16="http://schemas.microsoft.com/office/drawing/2014/main" id="{E66435E3-DD04-405D-9DD2-2B2EA2C13693}"/>
                </a:ext>
              </a:extLst>
            </p:cNvPr>
            <p:cNvCxnSpPr>
              <a:stCxn id="3" idx="5"/>
            </p:cNvCxnSpPr>
            <p:nvPr/>
          </p:nvCxnSpPr>
          <p:spPr>
            <a:xfrm flipV="1">
              <a:off x="3890963" y="2840038"/>
              <a:ext cx="68103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32" descr=" Scala vestibuli  (contains perilymph) ">
              <a:extLst>
                <a:ext uri="{FF2B5EF4-FFF2-40B4-BE49-F238E27FC236}">
                  <a16:creationId xmlns:a16="http://schemas.microsoft.com/office/drawing/2014/main" id="{8909101B-0398-D33A-FF66-B8AE0570AA2E}"/>
                </a:ext>
              </a:extLst>
            </p:cNvPr>
            <p:cNvSpPr txBox="1">
              <a:spLocks noChangeArrowheads="1"/>
            </p:cNvSpPr>
            <p:nvPr/>
          </p:nvSpPr>
          <p:spPr bwMode="auto">
            <a:xfrm>
              <a:off x="5318125" y="2273300"/>
              <a:ext cx="2201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Scala vestibuli </a:t>
              </a:r>
            </a:p>
            <a:p>
              <a:pPr algn="ctr" eaLnBrk="1" hangingPunct="1">
                <a:spcBef>
                  <a:spcPct val="0"/>
                </a:spcBef>
                <a:buFontTx/>
                <a:buNone/>
              </a:pPr>
              <a:r>
                <a:rPr lang="en-US" altLang="en-US" sz="1600" b="1" dirty="0"/>
                <a:t>(contains perilymph)</a:t>
              </a:r>
            </a:p>
          </p:txBody>
        </p:sp>
        <p:sp>
          <p:nvSpPr>
            <p:cNvPr id="16393" name="TextBox 32" descr="Scala tympani (contains perilymph)">
              <a:extLst>
                <a:ext uri="{FF2B5EF4-FFF2-40B4-BE49-F238E27FC236}">
                  <a16:creationId xmlns:a16="http://schemas.microsoft.com/office/drawing/2014/main" id="{6F1627CB-9203-DC17-14D3-6C7A6C9CBE57}"/>
                </a:ext>
              </a:extLst>
            </p:cNvPr>
            <p:cNvSpPr txBox="1">
              <a:spLocks noChangeArrowheads="1"/>
            </p:cNvSpPr>
            <p:nvPr/>
          </p:nvSpPr>
          <p:spPr bwMode="auto">
            <a:xfrm>
              <a:off x="5470525" y="4448175"/>
              <a:ext cx="2057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a:t>
              </a:r>
              <a:r>
                <a:rPr lang="en-US" altLang="en-US" sz="1600" b="1" dirty="0"/>
                <a:t>Scala tympani (contains perilymph)</a:t>
              </a:r>
            </a:p>
          </p:txBody>
        </p:sp>
        <p:sp>
          <p:nvSpPr>
            <p:cNvPr id="3" name="Flowchart: Data 2" descr="Rectangle around  one turn of cochlea to be magnified in the image next to it">
              <a:extLst>
                <a:ext uri="{FF2B5EF4-FFF2-40B4-BE49-F238E27FC236}">
                  <a16:creationId xmlns:a16="http://schemas.microsoft.com/office/drawing/2014/main" id="{3DB944E6-9599-F3E0-8E94-ACD91A119EAB}"/>
                </a:ext>
              </a:extLst>
            </p:cNvPr>
            <p:cNvSpPr/>
            <p:nvPr/>
          </p:nvSpPr>
          <p:spPr>
            <a:xfrm>
              <a:off x="3616325" y="2792413"/>
              <a:ext cx="304800" cy="96837"/>
            </a:xfrm>
            <a:prstGeom prst="flowChartInputOutpu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6396" name="Picture 4" descr="Internal Ear / Cochlea showing the helicotrema ">
              <a:extLst>
                <a:ext uri="{FF2B5EF4-FFF2-40B4-BE49-F238E27FC236}">
                  <a16:creationId xmlns:a16="http://schemas.microsoft.com/office/drawing/2014/main" id="{0EB37D9A-2F0E-17DD-CD1D-193D53883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231" t="28146" r="13557"/>
            <a:stretch>
              <a:fillRect/>
            </a:stretch>
          </p:blipFill>
          <p:spPr bwMode="auto">
            <a:xfrm>
              <a:off x="176213" y="4116388"/>
              <a:ext cx="2871787" cy="2373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0" name="Straight Arrow Connector 19" descr="Arrow points to the helicotrema">
              <a:extLst>
                <a:ext uri="{FF2B5EF4-FFF2-40B4-BE49-F238E27FC236}">
                  <a16:creationId xmlns:a16="http://schemas.microsoft.com/office/drawing/2014/main" id="{77C2D564-2BD3-F70A-6B40-766DE6025D73}"/>
                </a:ext>
              </a:extLst>
            </p:cNvPr>
            <p:cNvCxnSpPr>
              <a:stCxn id="16389" idx="1"/>
            </p:cNvCxnSpPr>
            <p:nvPr/>
          </p:nvCxnSpPr>
          <p:spPr>
            <a:xfrm flipH="1">
              <a:off x="2286000" y="4232275"/>
              <a:ext cx="84455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8" name="TextBox 32" descr="Transverse section of one turn of cochlea ">
              <a:extLst>
                <a:ext uri="{FF2B5EF4-FFF2-40B4-BE49-F238E27FC236}">
                  <a16:creationId xmlns:a16="http://schemas.microsoft.com/office/drawing/2014/main" id="{27107618-E9E8-3D8B-FE8C-2426EACD014F}"/>
                </a:ext>
              </a:extLst>
            </p:cNvPr>
            <p:cNvSpPr txBox="1">
              <a:spLocks noChangeArrowheads="1"/>
            </p:cNvSpPr>
            <p:nvPr/>
          </p:nvSpPr>
          <p:spPr bwMode="auto">
            <a:xfrm>
              <a:off x="4578350" y="6018213"/>
              <a:ext cx="4356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Transverse section of one turn of cochlea</a:t>
              </a:r>
              <a:endParaRPr lang="en-US" altLang="en-US" sz="1600" b="1"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EA276-3928-7627-FF68-723192855557}"/>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8" name="TextBox 32" descr="Transverse Section of One Turn of Cochlea ">
            <a:extLst>
              <a:ext uri="{FF2B5EF4-FFF2-40B4-BE49-F238E27FC236}">
                <a16:creationId xmlns:a16="http://schemas.microsoft.com/office/drawing/2014/main" id="{5DEE12A6-30B7-221B-EFF8-7C4B08091769}"/>
              </a:ext>
            </a:extLst>
          </p:cNvPr>
          <p:cNvSpPr txBox="1">
            <a:spLocks noGrp="1" noChangeArrowheads="1"/>
          </p:cNvSpPr>
          <p:nvPr>
            <p:ph type="title" idx="4294967295"/>
          </p:nvPr>
        </p:nvSpPr>
        <p:spPr bwMode="auto">
          <a:xfrm>
            <a:off x="0" y="152400"/>
            <a:ext cx="914400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Transverse Section of One Turn of Cochlea</a:t>
            </a:r>
          </a:p>
        </p:txBody>
      </p:sp>
      <p:grpSp>
        <p:nvGrpSpPr>
          <p:cNvPr id="2" name="Group 1" descr="Transverse section model of one turn of the cochlea, showing the scala vestibuli, cochlear duct, and scala tympani.">
            <a:extLst>
              <a:ext uri="{FF2B5EF4-FFF2-40B4-BE49-F238E27FC236}">
                <a16:creationId xmlns:a16="http://schemas.microsoft.com/office/drawing/2014/main" id="{CCD83697-8D1A-C7D3-FF32-A49EFD9D3B0A}"/>
              </a:ext>
            </a:extLst>
          </p:cNvPr>
          <p:cNvGrpSpPr/>
          <p:nvPr/>
        </p:nvGrpSpPr>
        <p:grpSpPr>
          <a:xfrm>
            <a:off x="760413" y="736600"/>
            <a:ext cx="7718425" cy="5915025"/>
            <a:chOff x="760413" y="736600"/>
            <a:chExt cx="7718425" cy="5915025"/>
          </a:xfrm>
        </p:grpSpPr>
        <p:pic>
          <p:nvPicPr>
            <p:cNvPr id="18434" name="Picture 2" descr="Transverse Section of One Turn of Cochlea ">
              <a:extLst>
                <a:ext uri="{FF2B5EF4-FFF2-40B4-BE49-F238E27FC236}">
                  <a16:creationId xmlns:a16="http://schemas.microsoft.com/office/drawing/2014/main" id="{F7E249D1-D8BB-C8BD-BF07-8C64A3AE6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42" t="12463" r="21819" b="12207"/>
            <a:stretch>
              <a:fillRect/>
            </a:stretch>
          </p:blipFill>
          <p:spPr bwMode="auto">
            <a:xfrm>
              <a:off x="1371600" y="736600"/>
              <a:ext cx="6553200" cy="591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Box 32" descr=" Scala vestibuli  (contains perilymph) ">
              <a:extLst>
                <a:ext uri="{FF2B5EF4-FFF2-40B4-BE49-F238E27FC236}">
                  <a16:creationId xmlns:a16="http://schemas.microsoft.com/office/drawing/2014/main" id="{4896CF38-7D37-BAF6-52A1-459D5F4B3AD6}"/>
                </a:ext>
              </a:extLst>
            </p:cNvPr>
            <p:cNvSpPr txBox="1">
              <a:spLocks noChangeArrowheads="1"/>
            </p:cNvSpPr>
            <p:nvPr/>
          </p:nvSpPr>
          <p:spPr bwMode="auto">
            <a:xfrm>
              <a:off x="3470275" y="1965325"/>
              <a:ext cx="2201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Scala vestibuli </a:t>
              </a:r>
            </a:p>
            <a:p>
              <a:pPr algn="ctr" eaLnBrk="1" hangingPunct="1">
                <a:spcBef>
                  <a:spcPct val="0"/>
                </a:spcBef>
                <a:buFontTx/>
                <a:buNone/>
              </a:pPr>
              <a:r>
                <a:rPr lang="en-US" altLang="en-US" sz="1800" b="1" dirty="0"/>
                <a:t>(contains perilymph)</a:t>
              </a:r>
            </a:p>
          </p:txBody>
        </p:sp>
        <p:sp>
          <p:nvSpPr>
            <p:cNvPr id="18436" name="TextBox 32" descr=" Scala tympani (contains perilymph) ">
              <a:extLst>
                <a:ext uri="{FF2B5EF4-FFF2-40B4-BE49-F238E27FC236}">
                  <a16:creationId xmlns:a16="http://schemas.microsoft.com/office/drawing/2014/main" id="{F36A5D2C-0FF4-85C4-F57D-91B7CBD7C5F5}"/>
                </a:ext>
              </a:extLst>
            </p:cNvPr>
            <p:cNvSpPr txBox="1">
              <a:spLocks noChangeArrowheads="1"/>
            </p:cNvSpPr>
            <p:nvPr/>
          </p:nvSpPr>
          <p:spPr bwMode="auto">
            <a:xfrm>
              <a:off x="3200400" y="4756150"/>
              <a:ext cx="2471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 Scala tympani (contains perilymph)</a:t>
              </a:r>
            </a:p>
          </p:txBody>
        </p:sp>
        <p:sp>
          <p:nvSpPr>
            <p:cNvPr id="18439" name="TextBox 32" descr="Scala media (contains endolymph) ">
              <a:extLst>
                <a:ext uri="{FF2B5EF4-FFF2-40B4-BE49-F238E27FC236}">
                  <a16:creationId xmlns:a16="http://schemas.microsoft.com/office/drawing/2014/main" id="{C246E1C6-C3CE-AF72-5B2B-EE0DF53104EC}"/>
                </a:ext>
              </a:extLst>
            </p:cNvPr>
            <p:cNvSpPr txBox="1">
              <a:spLocks noChangeArrowheads="1"/>
            </p:cNvSpPr>
            <p:nvPr/>
          </p:nvSpPr>
          <p:spPr bwMode="auto">
            <a:xfrm>
              <a:off x="5759450" y="2951946"/>
              <a:ext cx="137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dirty="0"/>
                <a:t>Cochlear duct</a:t>
              </a:r>
            </a:p>
            <a:p>
              <a:pPr algn="ctr" eaLnBrk="1" hangingPunct="1">
                <a:spcBef>
                  <a:spcPct val="0"/>
                </a:spcBef>
                <a:buFontTx/>
                <a:buNone/>
              </a:pPr>
              <a:r>
                <a:rPr lang="en-US" altLang="en-US" sz="1300" b="1" dirty="0"/>
                <a:t>(Scala media  contains endolymph)</a:t>
              </a:r>
            </a:p>
          </p:txBody>
        </p:sp>
        <p:cxnSp>
          <p:nvCxnSpPr>
            <p:cNvPr id="19" name="Straight Arrow Connector 18" descr="arrow points to the  Scala vestibuli  (contains perilymph) ">
              <a:extLst>
                <a:ext uri="{FF2B5EF4-FFF2-40B4-BE49-F238E27FC236}">
                  <a16:creationId xmlns:a16="http://schemas.microsoft.com/office/drawing/2014/main" id="{68BB90D8-E21F-A103-21E0-0CCE62DB9DC3}"/>
                </a:ext>
              </a:extLst>
            </p:cNvPr>
            <p:cNvCxnSpPr/>
            <p:nvPr/>
          </p:nvCxnSpPr>
          <p:spPr>
            <a:xfrm>
              <a:off x="1130300" y="2355850"/>
              <a:ext cx="16859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rrow points to the  Scala tympani (contains perilymph) ">
              <a:extLst>
                <a:ext uri="{FF2B5EF4-FFF2-40B4-BE49-F238E27FC236}">
                  <a16:creationId xmlns:a16="http://schemas.microsoft.com/office/drawing/2014/main" id="{E84CD022-0820-EC60-890B-6045898EBE58}"/>
                </a:ext>
              </a:extLst>
            </p:cNvPr>
            <p:cNvCxnSpPr/>
            <p:nvPr/>
          </p:nvCxnSpPr>
          <p:spPr>
            <a:xfrm>
              <a:off x="1130300" y="5257800"/>
              <a:ext cx="1838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rrow points to the Scala media (contains endolymph) ">
              <a:extLst>
                <a:ext uri="{FF2B5EF4-FFF2-40B4-BE49-F238E27FC236}">
                  <a16:creationId xmlns:a16="http://schemas.microsoft.com/office/drawing/2014/main" id="{920A4F7E-84C9-86D9-D324-8C05287142A2}"/>
                </a:ext>
              </a:extLst>
            </p:cNvPr>
            <p:cNvCxnSpPr>
              <a:stCxn id="18444" idx="0"/>
            </p:cNvCxnSpPr>
            <p:nvPr/>
          </p:nvCxnSpPr>
          <p:spPr>
            <a:xfrm flipH="1">
              <a:off x="6686550" y="2984500"/>
              <a:ext cx="14239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3" name="TextBox 32" descr="Bony part ">
              <a:extLst>
                <a:ext uri="{FF2B5EF4-FFF2-40B4-BE49-F238E27FC236}">
                  <a16:creationId xmlns:a16="http://schemas.microsoft.com/office/drawing/2014/main" id="{6FC9D1D2-00C5-E634-9F57-EC98136EC425}"/>
                </a:ext>
              </a:extLst>
            </p:cNvPr>
            <p:cNvSpPr txBox="1">
              <a:spLocks noChangeArrowheads="1"/>
            </p:cNvSpPr>
            <p:nvPr/>
          </p:nvSpPr>
          <p:spPr bwMode="auto">
            <a:xfrm rot="16200000">
              <a:off x="-650875" y="3621088"/>
              <a:ext cx="3192463" cy="369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Bony labyrinth</a:t>
              </a:r>
              <a:endParaRPr lang="en-US" altLang="en-US" sz="1600" b="1" dirty="0"/>
            </a:p>
          </p:txBody>
        </p:sp>
        <p:sp>
          <p:nvSpPr>
            <p:cNvPr id="18444" name="TextBox 32" descr="Membranous part ">
              <a:extLst>
                <a:ext uri="{FF2B5EF4-FFF2-40B4-BE49-F238E27FC236}">
                  <a16:creationId xmlns:a16="http://schemas.microsoft.com/office/drawing/2014/main" id="{5AF116EE-9572-B143-7C0E-02BAA849AECC}"/>
                </a:ext>
              </a:extLst>
            </p:cNvPr>
            <p:cNvSpPr txBox="1">
              <a:spLocks noChangeArrowheads="1"/>
            </p:cNvSpPr>
            <p:nvPr/>
          </p:nvSpPr>
          <p:spPr bwMode="auto">
            <a:xfrm rot="16200000">
              <a:off x="6698456" y="2799557"/>
              <a:ext cx="3192463" cy="368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Membranous labyrinth</a:t>
              </a:r>
              <a:endParaRPr lang="en-US" altLang="en-US" sz="1600" b="1"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5600</TotalTime>
  <Words>358</Words>
  <Application>Microsoft Office PowerPoint</Application>
  <PresentationFormat>On-screen Show (4:3)</PresentationFormat>
  <Paragraphs>136</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Office Theme</vt:lpstr>
      <vt:lpstr>1_Office Theme</vt:lpstr>
      <vt:lpstr>Special Senses The Eye </vt:lpstr>
      <vt:lpstr>External (Outer) Ear</vt:lpstr>
      <vt:lpstr>Middle Ear</vt:lpstr>
      <vt:lpstr>Middle Ear / Auditory Ossicles</vt:lpstr>
      <vt:lpstr>Membrane-Covered Openings between Middle and Inner Ear</vt:lpstr>
      <vt:lpstr>Inner Ear (1 of 2)</vt:lpstr>
      <vt:lpstr>Inner Ear (2 of 2)</vt:lpstr>
      <vt:lpstr>Inner Ear / Cochlea</vt:lpstr>
      <vt:lpstr>Transverse Section of One Turn of Cochlea</vt:lpstr>
      <vt:lpstr>Membranous Part of Cochlea / Cochlear Duct Containing Spiral Organs</vt:lpstr>
      <vt:lpstr>Membranous Part of Vestibule / Utricle and Saccule</vt:lpstr>
      <vt:lpstr>Membranous Part of Semicircular Canals / Semicircular Ducts</vt:lpstr>
      <vt:lpstr>Inner Ear</vt:lpstr>
      <vt:lpstr>Vestibulocochlear Nerve (CN VIII)</vt:lpstr>
    </vt:vector>
  </TitlesOfParts>
  <Company>Seminole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I</dc:title>
  <dc:creator>Seminole State</dc:creator>
  <cp:lastModifiedBy>Laila Nimri</cp:lastModifiedBy>
  <cp:revision>351</cp:revision>
  <dcterms:created xsi:type="dcterms:W3CDTF">2013-09-06T15:58:57Z</dcterms:created>
  <dcterms:modified xsi:type="dcterms:W3CDTF">2026-01-27T16:40:01Z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adingOrderVerifiedPages">
    <vt:lpwstr>1</vt:lpwstr>
  </property>
</Properties>
</file>