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
  </p:notesMasterIdLst>
  <p:sldIdLst>
    <p:sldId id="376" r:id="rId2"/>
    <p:sldId id="386" r:id="rId3"/>
    <p:sldId id="385" r:id="rId4"/>
    <p:sldId id="391" r:id="rId5"/>
    <p:sldId id="383" r:id="rId6"/>
    <p:sldId id="388" r:id="rId7"/>
    <p:sldId id="389" r:id="rId8"/>
    <p:sldId id="390" r:id="rId9"/>
    <p:sldId id="359" r:id="rId10"/>
    <p:sldId id="362" r:id="rId11"/>
    <p:sldId id="361" r:id="rId12"/>
  </p:sldIdLst>
  <p:sldSz cx="9144000" cy="6858000" type="screen4x3"/>
  <p:notesSz cx="6858000" cy="9144000"/>
  <p:custDataLst>
    <p:tags r:id="rId14"/>
  </p:custDataLst>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a:srgbClr val="BC32A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580" autoAdjust="0"/>
    <p:restoredTop sz="86410" autoAdjust="0"/>
  </p:normalViewPr>
  <p:slideViewPr>
    <p:cSldViewPr>
      <p:cViewPr varScale="1">
        <p:scale>
          <a:sx n="66" d="100"/>
          <a:sy n="66" d="100"/>
        </p:scale>
        <p:origin x="490" y="6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notesViewPr>
    <p:cSldViewPr>
      <p:cViewPr varScale="1">
        <p:scale>
          <a:sx n="88" d="100"/>
          <a:sy n="88" d="100"/>
        </p:scale>
        <p:origin x="3822" y="7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DD92403-C120-790C-E61D-273D846DED47}"/>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cs typeface="+mn-cs"/>
              </a:defRPr>
            </a:lvl1pPr>
          </a:lstStyle>
          <a:p>
            <a:pPr>
              <a:defRPr/>
            </a:pPr>
            <a:endParaRPr lang="en-US"/>
          </a:p>
        </p:txBody>
      </p:sp>
      <p:sp>
        <p:nvSpPr>
          <p:cNvPr id="3" name="Date Placeholder 2">
            <a:extLst>
              <a:ext uri="{FF2B5EF4-FFF2-40B4-BE49-F238E27FC236}">
                <a16:creationId xmlns:a16="http://schemas.microsoft.com/office/drawing/2014/main" id="{B5555474-C005-DC99-6F08-097D071765F5}"/>
              </a:ext>
            </a:extLst>
          </p:cNvPr>
          <p:cNvSpPr>
            <a:spLocks noGrp="1"/>
          </p:cNvSpPr>
          <p:nvPr>
            <p:ph type="dt" idx="1"/>
          </p:nvPr>
        </p:nvSpPr>
        <p:spPr>
          <a:xfrm>
            <a:off x="3884613" y="0"/>
            <a:ext cx="2971800" cy="457200"/>
          </a:xfrm>
          <a:prstGeom prst="rect">
            <a:avLst/>
          </a:prstGeom>
        </p:spPr>
        <p:txBody>
          <a:bodyPr vert="horz" lIns="91440" tIns="45720" rIns="91440" bIns="45720" rtlCol="0"/>
          <a:lstStyle>
            <a:lvl1pPr algn="r" eaLnBrk="1" fontAlgn="auto" hangingPunct="1">
              <a:spcBef>
                <a:spcPts val="0"/>
              </a:spcBef>
              <a:spcAft>
                <a:spcPts val="0"/>
              </a:spcAft>
              <a:defRPr sz="1200">
                <a:latin typeface="+mn-lt"/>
                <a:cs typeface="+mn-cs"/>
              </a:defRPr>
            </a:lvl1pPr>
          </a:lstStyle>
          <a:p>
            <a:pPr>
              <a:defRPr/>
            </a:pPr>
            <a:fld id="{41C42639-C1DC-4E86-9005-7ACC7ED6CB4B}" type="datetimeFigureOut">
              <a:rPr lang="en-US"/>
              <a:pPr>
                <a:defRPr/>
              </a:pPr>
              <a:t>1/25/2026</a:t>
            </a:fld>
            <a:endParaRPr lang="en-US"/>
          </a:p>
        </p:txBody>
      </p:sp>
      <p:sp>
        <p:nvSpPr>
          <p:cNvPr id="4" name="Slide Image Placeholder 3">
            <a:extLst>
              <a:ext uri="{FF2B5EF4-FFF2-40B4-BE49-F238E27FC236}">
                <a16:creationId xmlns:a16="http://schemas.microsoft.com/office/drawing/2014/main" id="{BB5698E0-D255-5303-A12C-A4DA745D5C28}"/>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A11CF3F7-F2CB-31D3-BAAA-D505AFEA3DD6}"/>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C65A57D6-9F8C-E345-B3D3-4A2BC54EA4CB}"/>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cs typeface="+mn-cs"/>
              </a:defRPr>
            </a:lvl1pPr>
          </a:lstStyle>
          <a:p>
            <a:pPr>
              <a:defRPr/>
            </a:pPr>
            <a:endParaRPr lang="en-US"/>
          </a:p>
        </p:txBody>
      </p:sp>
      <p:sp>
        <p:nvSpPr>
          <p:cNvPr id="7" name="Slide Number Placeholder 6">
            <a:extLst>
              <a:ext uri="{FF2B5EF4-FFF2-40B4-BE49-F238E27FC236}">
                <a16:creationId xmlns:a16="http://schemas.microsoft.com/office/drawing/2014/main" id="{9A4F019E-13D3-8F6B-CBEC-0B7D3877E49C}"/>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fld id="{D91A9620-CCA6-4547-B7F3-F7122A89512B}"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Skeletal Muscle Tissue 400X</a:t>
            </a:r>
          </a:p>
        </p:txBody>
      </p:sp>
      <p:sp>
        <p:nvSpPr>
          <p:cNvPr id="4" name="Slide Number Placeholder 3"/>
          <p:cNvSpPr>
            <a:spLocks noGrp="1"/>
          </p:cNvSpPr>
          <p:nvPr>
            <p:ph type="sldNum" sz="quarter" idx="5"/>
          </p:nvPr>
        </p:nvSpPr>
        <p:spPr/>
        <p:txBody>
          <a:bodyPr/>
          <a:lstStyle/>
          <a:p>
            <a:fld id="{D91A9620-CCA6-4547-B7F3-F7122A89512B}" type="slidenum">
              <a:rPr lang="en-US" altLang="en-US" smtClean="0"/>
              <a:pPr/>
              <a:t>3</a:t>
            </a:fld>
            <a:endParaRPr lang="en-US" altLang="en-US"/>
          </a:p>
        </p:txBody>
      </p:sp>
    </p:spTree>
    <p:extLst>
      <p:ext uri="{BB962C8B-B14F-4D97-AF65-F5344CB8AC3E}">
        <p14:creationId xmlns:p14="http://schemas.microsoft.com/office/powerpoint/2010/main" val="31490745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200" b="1" dirty="0">
                <a:solidFill>
                  <a:prstClr val="black"/>
                </a:solidFill>
                <a:ea typeface="+mn-ea"/>
                <a:cs typeface="Arial" charset="0"/>
              </a:rPr>
              <a:t>Smooth Muscle Tissue </a:t>
            </a:r>
            <a:r>
              <a:rPr lang="en-US" altLang="en-US" sz="1200" b="1" dirty="0">
                <a:solidFill>
                  <a:srgbClr val="000000"/>
                </a:solidFill>
              </a:rPr>
              <a:t>400X</a:t>
            </a:r>
            <a:endParaRPr lang="en-US" dirty="0"/>
          </a:p>
        </p:txBody>
      </p:sp>
      <p:sp>
        <p:nvSpPr>
          <p:cNvPr id="4" name="Slide Number Placeholder 3"/>
          <p:cNvSpPr>
            <a:spLocks noGrp="1"/>
          </p:cNvSpPr>
          <p:nvPr>
            <p:ph type="sldNum" sz="quarter" idx="5"/>
          </p:nvPr>
        </p:nvSpPr>
        <p:spPr/>
        <p:txBody>
          <a:bodyPr/>
          <a:lstStyle/>
          <a:p>
            <a:fld id="{D91A9620-CCA6-4547-B7F3-F7122A89512B}" type="slidenum">
              <a:rPr lang="en-US" altLang="en-US" smtClean="0"/>
              <a:pPr/>
              <a:t>5</a:t>
            </a:fld>
            <a:endParaRPr lang="en-US" altLang="en-US"/>
          </a:p>
        </p:txBody>
      </p:sp>
    </p:spTree>
    <p:extLst>
      <p:ext uri="{BB962C8B-B14F-4D97-AF65-F5344CB8AC3E}">
        <p14:creationId xmlns:p14="http://schemas.microsoft.com/office/powerpoint/2010/main" val="41329929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Nervous Tissue 100X</a:t>
            </a:r>
          </a:p>
        </p:txBody>
      </p:sp>
      <p:sp>
        <p:nvSpPr>
          <p:cNvPr id="4" name="Slide Number Placeholder 3"/>
          <p:cNvSpPr>
            <a:spLocks noGrp="1"/>
          </p:cNvSpPr>
          <p:nvPr>
            <p:ph type="sldNum" sz="quarter" idx="5"/>
          </p:nvPr>
        </p:nvSpPr>
        <p:spPr/>
        <p:txBody>
          <a:bodyPr/>
          <a:lstStyle/>
          <a:p>
            <a:fld id="{D91A9620-CCA6-4547-B7F3-F7122A89512B}" type="slidenum">
              <a:rPr lang="en-US" altLang="en-US" smtClean="0"/>
              <a:pPr/>
              <a:t>9</a:t>
            </a:fld>
            <a:endParaRPr lang="en-US" altLang="en-US"/>
          </a:p>
        </p:txBody>
      </p:sp>
    </p:spTree>
    <p:extLst>
      <p:ext uri="{BB962C8B-B14F-4D97-AF65-F5344CB8AC3E}">
        <p14:creationId xmlns:p14="http://schemas.microsoft.com/office/powerpoint/2010/main" val="21183606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a:extLst>
              <a:ext uri="{FF2B5EF4-FFF2-40B4-BE49-F238E27FC236}">
                <a16:creationId xmlns:a16="http://schemas.microsoft.com/office/drawing/2014/main" id="{B03B5DD0-AEAE-AE57-E72C-91C490AF668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Notes Placeholder 2">
            <a:extLst>
              <a:ext uri="{FF2B5EF4-FFF2-40B4-BE49-F238E27FC236}">
                <a16:creationId xmlns:a16="http://schemas.microsoft.com/office/drawing/2014/main" id="{1E2BCF38-9E84-8220-36A2-4A58325AB9B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Nervous Tissue 400X</a:t>
            </a:r>
          </a:p>
        </p:txBody>
      </p:sp>
      <p:sp>
        <p:nvSpPr>
          <p:cNvPr id="71684" name="Slide Number Placeholder 3">
            <a:extLst>
              <a:ext uri="{FF2B5EF4-FFF2-40B4-BE49-F238E27FC236}">
                <a16:creationId xmlns:a16="http://schemas.microsoft.com/office/drawing/2014/main" id="{2E2584B9-57C5-0F7F-55B8-9E3B13C71A9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93F4385-313C-4836-817E-8001D888517D}" type="slidenum">
              <a:rPr lang="en-US" altLang="en-US"/>
              <a:pPr>
                <a:spcBef>
                  <a:spcPct val="0"/>
                </a:spcBef>
              </a:pPr>
              <a:t>10</a:t>
            </a:fld>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Nervous Tissue 1000X </a:t>
            </a:r>
          </a:p>
        </p:txBody>
      </p:sp>
      <p:sp>
        <p:nvSpPr>
          <p:cNvPr id="4" name="Slide Number Placeholder 3"/>
          <p:cNvSpPr>
            <a:spLocks noGrp="1"/>
          </p:cNvSpPr>
          <p:nvPr>
            <p:ph type="sldNum" sz="quarter" idx="5"/>
          </p:nvPr>
        </p:nvSpPr>
        <p:spPr/>
        <p:txBody>
          <a:bodyPr/>
          <a:lstStyle/>
          <a:p>
            <a:fld id="{D91A9620-CCA6-4547-B7F3-F7122A89512B}" type="slidenum">
              <a:rPr lang="en-US" altLang="en-US" smtClean="0"/>
              <a:pPr/>
              <a:t>11</a:t>
            </a:fld>
            <a:endParaRPr lang="en-US" altLang="en-US"/>
          </a:p>
        </p:txBody>
      </p:sp>
    </p:spTree>
    <p:extLst>
      <p:ext uri="{BB962C8B-B14F-4D97-AF65-F5344CB8AC3E}">
        <p14:creationId xmlns:p14="http://schemas.microsoft.com/office/powerpoint/2010/main" val="7442794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FC5E137F-7AD6-1814-CB1A-78BEF7E98C95}"/>
              </a:ext>
            </a:extLst>
          </p:cNvPr>
          <p:cNvSpPr>
            <a:spLocks noGrp="1"/>
          </p:cNvSpPr>
          <p:nvPr>
            <p:ph type="dt" sz="half" idx="10"/>
          </p:nvPr>
        </p:nvSpPr>
        <p:spPr/>
        <p:txBody>
          <a:bodyPr/>
          <a:lstStyle>
            <a:lvl1pPr>
              <a:defRPr/>
            </a:lvl1pPr>
          </a:lstStyle>
          <a:p>
            <a:pPr>
              <a:defRPr/>
            </a:pPr>
            <a:fld id="{740C4C06-25D5-4516-9702-6B4D925C0A63}" type="datetime1">
              <a:rPr lang="en-US"/>
              <a:pPr>
                <a:defRPr/>
              </a:pPr>
              <a:t>1/25/2026</a:t>
            </a:fld>
            <a:endParaRPr lang="en-US"/>
          </a:p>
        </p:txBody>
      </p:sp>
      <p:sp>
        <p:nvSpPr>
          <p:cNvPr id="5" name="Footer Placeholder 4">
            <a:extLst>
              <a:ext uri="{FF2B5EF4-FFF2-40B4-BE49-F238E27FC236}">
                <a16:creationId xmlns:a16="http://schemas.microsoft.com/office/drawing/2014/main" id="{A01AC358-F23A-8DAC-3647-3F016618B72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B368363-5997-B8A4-E044-BE621C4B757C}"/>
              </a:ext>
            </a:extLst>
          </p:cNvPr>
          <p:cNvSpPr>
            <a:spLocks noGrp="1"/>
          </p:cNvSpPr>
          <p:nvPr>
            <p:ph type="sldNum" sz="quarter" idx="12"/>
          </p:nvPr>
        </p:nvSpPr>
        <p:spPr/>
        <p:txBody>
          <a:bodyPr/>
          <a:lstStyle>
            <a:lvl1pPr>
              <a:defRPr/>
            </a:lvl1pPr>
          </a:lstStyle>
          <a:p>
            <a:fld id="{F980083F-64EE-4C23-94BC-027062E4A24F}" type="slidenum">
              <a:rPr lang="en-US" altLang="en-US"/>
              <a:pPr/>
              <a:t>‹#›</a:t>
            </a:fld>
            <a:endParaRPr lang="en-US" altLang="en-US"/>
          </a:p>
        </p:txBody>
      </p:sp>
    </p:spTree>
    <p:extLst>
      <p:ext uri="{BB962C8B-B14F-4D97-AF65-F5344CB8AC3E}">
        <p14:creationId xmlns:p14="http://schemas.microsoft.com/office/powerpoint/2010/main" val="37706519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810968-CEF1-DE9A-8285-1A3713C3BE64}"/>
              </a:ext>
            </a:extLst>
          </p:cNvPr>
          <p:cNvSpPr>
            <a:spLocks noGrp="1"/>
          </p:cNvSpPr>
          <p:nvPr>
            <p:ph type="dt" sz="half" idx="10"/>
          </p:nvPr>
        </p:nvSpPr>
        <p:spPr/>
        <p:txBody>
          <a:bodyPr/>
          <a:lstStyle>
            <a:lvl1pPr>
              <a:defRPr/>
            </a:lvl1pPr>
          </a:lstStyle>
          <a:p>
            <a:pPr>
              <a:defRPr/>
            </a:pPr>
            <a:fld id="{874F427A-852D-4CDC-82DB-681502895A2C}" type="datetime1">
              <a:rPr lang="en-US"/>
              <a:pPr>
                <a:defRPr/>
              </a:pPr>
              <a:t>1/25/2026</a:t>
            </a:fld>
            <a:endParaRPr lang="en-US"/>
          </a:p>
        </p:txBody>
      </p:sp>
      <p:sp>
        <p:nvSpPr>
          <p:cNvPr id="5" name="Footer Placeholder 4">
            <a:extLst>
              <a:ext uri="{FF2B5EF4-FFF2-40B4-BE49-F238E27FC236}">
                <a16:creationId xmlns:a16="http://schemas.microsoft.com/office/drawing/2014/main" id="{33DFB39D-3833-CE05-4474-45C7E79EB8B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1EFF360-6600-5254-8571-76D32C7E2F48}"/>
              </a:ext>
            </a:extLst>
          </p:cNvPr>
          <p:cNvSpPr>
            <a:spLocks noGrp="1"/>
          </p:cNvSpPr>
          <p:nvPr>
            <p:ph type="sldNum" sz="quarter" idx="12"/>
          </p:nvPr>
        </p:nvSpPr>
        <p:spPr/>
        <p:txBody>
          <a:bodyPr/>
          <a:lstStyle>
            <a:lvl1pPr>
              <a:defRPr/>
            </a:lvl1pPr>
          </a:lstStyle>
          <a:p>
            <a:fld id="{33B18390-ED2B-4B3F-A93B-E402CF5413C4}" type="slidenum">
              <a:rPr lang="en-US" altLang="en-US"/>
              <a:pPr/>
              <a:t>‹#›</a:t>
            </a:fld>
            <a:endParaRPr lang="en-US" altLang="en-US"/>
          </a:p>
        </p:txBody>
      </p:sp>
    </p:spTree>
    <p:extLst>
      <p:ext uri="{BB962C8B-B14F-4D97-AF65-F5344CB8AC3E}">
        <p14:creationId xmlns:p14="http://schemas.microsoft.com/office/powerpoint/2010/main" val="18888579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C71894-65B0-3FAE-ECC4-39ABF36AB9C9}"/>
              </a:ext>
            </a:extLst>
          </p:cNvPr>
          <p:cNvSpPr>
            <a:spLocks noGrp="1"/>
          </p:cNvSpPr>
          <p:nvPr>
            <p:ph type="dt" sz="half" idx="10"/>
          </p:nvPr>
        </p:nvSpPr>
        <p:spPr/>
        <p:txBody>
          <a:bodyPr/>
          <a:lstStyle>
            <a:lvl1pPr>
              <a:defRPr/>
            </a:lvl1pPr>
          </a:lstStyle>
          <a:p>
            <a:pPr>
              <a:defRPr/>
            </a:pPr>
            <a:fld id="{9B32AA22-FF19-4B54-AE53-C5041923A84B}" type="datetime1">
              <a:rPr lang="en-US"/>
              <a:pPr>
                <a:defRPr/>
              </a:pPr>
              <a:t>1/25/2026</a:t>
            </a:fld>
            <a:endParaRPr lang="en-US"/>
          </a:p>
        </p:txBody>
      </p:sp>
      <p:sp>
        <p:nvSpPr>
          <p:cNvPr id="5" name="Footer Placeholder 4">
            <a:extLst>
              <a:ext uri="{FF2B5EF4-FFF2-40B4-BE49-F238E27FC236}">
                <a16:creationId xmlns:a16="http://schemas.microsoft.com/office/drawing/2014/main" id="{485D0585-F913-1B1E-B2EA-EB3212223FB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9C93E48-A2AF-2EBA-1FE9-079C3433ACF5}"/>
              </a:ext>
            </a:extLst>
          </p:cNvPr>
          <p:cNvSpPr>
            <a:spLocks noGrp="1"/>
          </p:cNvSpPr>
          <p:nvPr>
            <p:ph type="sldNum" sz="quarter" idx="12"/>
          </p:nvPr>
        </p:nvSpPr>
        <p:spPr/>
        <p:txBody>
          <a:bodyPr/>
          <a:lstStyle>
            <a:lvl1pPr>
              <a:defRPr/>
            </a:lvl1pPr>
          </a:lstStyle>
          <a:p>
            <a:fld id="{9888C7D4-DB81-4556-9CCB-270D29B79566}" type="slidenum">
              <a:rPr lang="en-US" altLang="en-US"/>
              <a:pPr/>
              <a:t>‹#›</a:t>
            </a:fld>
            <a:endParaRPr lang="en-US" altLang="en-US"/>
          </a:p>
        </p:txBody>
      </p:sp>
    </p:spTree>
    <p:extLst>
      <p:ext uri="{BB962C8B-B14F-4D97-AF65-F5344CB8AC3E}">
        <p14:creationId xmlns:p14="http://schemas.microsoft.com/office/powerpoint/2010/main" val="36251971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73AB6F-D9D1-06CD-6097-853E9E5FD2A3}"/>
              </a:ext>
            </a:extLst>
          </p:cNvPr>
          <p:cNvSpPr>
            <a:spLocks noGrp="1"/>
          </p:cNvSpPr>
          <p:nvPr>
            <p:ph type="dt" sz="half" idx="10"/>
          </p:nvPr>
        </p:nvSpPr>
        <p:spPr/>
        <p:txBody>
          <a:bodyPr/>
          <a:lstStyle>
            <a:lvl1pPr>
              <a:defRPr/>
            </a:lvl1pPr>
          </a:lstStyle>
          <a:p>
            <a:pPr>
              <a:defRPr/>
            </a:pPr>
            <a:fld id="{422B426E-5D8E-4961-8999-BE464BD7A4C0}" type="datetime1">
              <a:rPr lang="en-US"/>
              <a:pPr>
                <a:defRPr/>
              </a:pPr>
              <a:t>1/25/2026</a:t>
            </a:fld>
            <a:endParaRPr lang="en-US"/>
          </a:p>
        </p:txBody>
      </p:sp>
      <p:sp>
        <p:nvSpPr>
          <p:cNvPr id="5" name="Footer Placeholder 4">
            <a:extLst>
              <a:ext uri="{FF2B5EF4-FFF2-40B4-BE49-F238E27FC236}">
                <a16:creationId xmlns:a16="http://schemas.microsoft.com/office/drawing/2014/main" id="{386F0C08-D1A9-1810-BA52-9DD49450B17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22565E4-0D80-2868-592B-96A532404C73}"/>
              </a:ext>
            </a:extLst>
          </p:cNvPr>
          <p:cNvSpPr>
            <a:spLocks noGrp="1"/>
          </p:cNvSpPr>
          <p:nvPr>
            <p:ph type="sldNum" sz="quarter" idx="12"/>
          </p:nvPr>
        </p:nvSpPr>
        <p:spPr/>
        <p:txBody>
          <a:bodyPr/>
          <a:lstStyle>
            <a:lvl1pPr>
              <a:defRPr/>
            </a:lvl1pPr>
          </a:lstStyle>
          <a:p>
            <a:fld id="{6F04F4AE-0C70-4FE9-8E08-89A2A1701CE1}" type="slidenum">
              <a:rPr lang="en-US" altLang="en-US"/>
              <a:pPr/>
              <a:t>‹#›</a:t>
            </a:fld>
            <a:endParaRPr lang="en-US" altLang="en-US"/>
          </a:p>
        </p:txBody>
      </p:sp>
    </p:spTree>
    <p:extLst>
      <p:ext uri="{BB962C8B-B14F-4D97-AF65-F5344CB8AC3E}">
        <p14:creationId xmlns:p14="http://schemas.microsoft.com/office/powerpoint/2010/main" val="30914686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238F98A-A872-7EA2-5567-3C5DE9E0D3F1}"/>
              </a:ext>
            </a:extLst>
          </p:cNvPr>
          <p:cNvSpPr>
            <a:spLocks noGrp="1"/>
          </p:cNvSpPr>
          <p:nvPr>
            <p:ph type="dt" sz="half" idx="10"/>
          </p:nvPr>
        </p:nvSpPr>
        <p:spPr/>
        <p:txBody>
          <a:bodyPr/>
          <a:lstStyle>
            <a:lvl1pPr>
              <a:defRPr/>
            </a:lvl1pPr>
          </a:lstStyle>
          <a:p>
            <a:pPr>
              <a:defRPr/>
            </a:pPr>
            <a:fld id="{678B7B88-B791-4345-969D-527C3C4C776F}" type="datetime1">
              <a:rPr lang="en-US"/>
              <a:pPr>
                <a:defRPr/>
              </a:pPr>
              <a:t>1/25/2026</a:t>
            </a:fld>
            <a:endParaRPr lang="en-US"/>
          </a:p>
        </p:txBody>
      </p:sp>
      <p:sp>
        <p:nvSpPr>
          <p:cNvPr id="5" name="Footer Placeholder 4">
            <a:extLst>
              <a:ext uri="{FF2B5EF4-FFF2-40B4-BE49-F238E27FC236}">
                <a16:creationId xmlns:a16="http://schemas.microsoft.com/office/drawing/2014/main" id="{11F98D72-E1EC-C3D8-F3E1-99EDD4EF14C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E253428-230A-13E6-9302-F30E752157D4}"/>
              </a:ext>
            </a:extLst>
          </p:cNvPr>
          <p:cNvSpPr>
            <a:spLocks noGrp="1"/>
          </p:cNvSpPr>
          <p:nvPr>
            <p:ph type="sldNum" sz="quarter" idx="12"/>
          </p:nvPr>
        </p:nvSpPr>
        <p:spPr/>
        <p:txBody>
          <a:bodyPr/>
          <a:lstStyle>
            <a:lvl1pPr>
              <a:defRPr/>
            </a:lvl1pPr>
          </a:lstStyle>
          <a:p>
            <a:fld id="{3BFA0A1F-AAA9-484D-A2A4-11EDF71501CD}" type="slidenum">
              <a:rPr lang="en-US" altLang="en-US"/>
              <a:pPr/>
              <a:t>‹#›</a:t>
            </a:fld>
            <a:endParaRPr lang="en-US" altLang="en-US"/>
          </a:p>
        </p:txBody>
      </p:sp>
    </p:spTree>
    <p:extLst>
      <p:ext uri="{BB962C8B-B14F-4D97-AF65-F5344CB8AC3E}">
        <p14:creationId xmlns:p14="http://schemas.microsoft.com/office/powerpoint/2010/main" val="10802835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179E2E34-14EF-5B45-088E-67C51DEBDB32}"/>
              </a:ext>
            </a:extLst>
          </p:cNvPr>
          <p:cNvSpPr>
            <a:spLocks noGrp="1"/>
          </p:cNvSpPr>
          <p:nvPr>
            <p:ph type="dt" sz="half" idx="10"/>
          </p:nvPr>
        </p:nvSpPr>
        <p:spPr/>
        <p:txBody>
          <a:bodyPr/>
          <a:lstStyle>
            <a:lvl1pPr>
              <a:defRPr/>
            </a:lvl1pPr>
          </a:lstStyle>
          <a:p>
            <a:pPr>
              <a:defRPr/>
            </a:pPr>
            <a:fld id="{1B9C75B3-B6D4-4D4C-B156-C0FEC54E4F33}" type="datetime1">
              <a:rPr lang="en-US"/>
              <a:pPr>
                <a:defRPr/>
              </a:pPr>
              <a:t>1/25/2026</a:t>
            </a:fld>
            <a:endParaRPr lang="en-US"/>
          </a:p>
        </p:txBody>
      </p:sp>
      <p:sp>
        <p:nvSpPr>
          <p:cNvPr id="6" name="Footer Placeholder 4">
            <a:extLst>
              <a:ext uri="{FF2B5EF4-FFF2-40B4-BE49-F238E27FC236}">
                <a16:creationId xmlns:a16="http://schemas.microsoft.com/office/drawing/2014/main" id="{DB3D7363-A27C-C372-3DA3-AFDD079DA21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C55F0EA4-49A1-978D-6256-2649EBF43B98}"/>
              </a:ext>
            </a:extLst>
          </p:cNvPr>
          <p:cNvSpPr>
            <a:spLocks noGrp="1"/>
          </p:cNvSpPr>
          <p:nvPr>
            <p:ph type="sldNum" sz="quarter" idx="12"/>
          </p:nvPr>
        </p:nvSpPr>
        <p:spPr/>
        <p:txBody>
          <a:bodyPr/>
          <a:lstStyle>
            <a:lvl1pPr>
              <a:defRPr/>
            </a:lvl1pPr>
          </a:lstStyle>
          <a:p>
            <a:fld id="{3754769C-3806-471E-A661-3BF7DBED9312}" type="slidenum">
              <a:rPr lang="en-US" altLang="en-US"/>
              <a:pPr/>
              <a:t>‹#›</a:t>
            </a:fld>
            <a:endParaRPr lang="en-US" altLang="en-US"/>
          </a:p>
        </p:txBody>
      </p:sp>
    </p:spTree>
    <p:extLst>
      <p:ext uri="{BB962C8B-B14F-4D97-AF65-F5344CB8AC3E}">
        <p14:creationId xmlns:p14="http://schemas.microsoft.com/office/powerpoint/2010/main" val="639331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DFBF6302-9E15-12B5-2CAE-6A2F239304BC}"/>
              </a:ext>
            </a:extLst>
          </p:cNvPr>
          <p:cNvSpPr>
            <a:spLocks noGrp="1"/>
          </p:cNvSpPr>
          <p:nvPr>
            <p:ph type="dt" sz="half" idx="10"/>
          </p:nvPr>
        </p:nvSpPr>
        <p:spPr/>
        <p:txBody>
          <a:bodyPr/>
          <a:lstStyle>
            <a:lvl1pPr>
              <a:defRPr/>
            </a:lvl1pPr>
          </a:lstStyle>
          <a:p>
            <a:pPr>
              <a:defRPr/>
            </a:pPr>
            <a:fld id="{693E342F-D4A2-402C-91AD-26DD43858410}" type="datetime1">
              <a:rPr lang="en-US"/>
              <a:pPr>
                <a:defRPr/>
              </a:pPr>
              <a:t>1/25/2026</a:t>
            </a:fld>
            <a:endParaRPr lang="en-US"/>
          </a:p>
        </p:txBody>
      </p:sp>
      <p:sp>
        <p:nvSpPr>
          <p:cNvPr id="8" name="Footer Placeholder 4">
            <a:extLst>
              <a:ext uri="{FF2B5EF4-FFF2-40B4-BE49-F238E27FC236}">
                <a16:creationId xmlns:a16="http://schemas.microsoft.com/office/drawing/2014/main" id="{AE58A202-C22F-7538-E742-FD6961224265}"/>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799B3024-D682-4A5C-13EA-0B346E53B4DE}"/>
              </a:ext>
            </a:extLst>
          </p:cNvPr>
          <p:cNvSpPr>
            <a:spLocks noGrp="1"/>
          </p:cNvSpPr>
          <p:nvPr>
            <p:ph type="sldNum" sz="quarter" idx="12"/>
          </p:nvPr>
        </p:nvSpPr>
        <p:spPr/>
        <p:txBody>
          <a:bodyPr/>
          <a:lstStyle>
            <a:lvl1pPr>
              <a:defRPr/>
            </a:lvl1pPr>
          </a:lstStyle>
          <a:p>
            <a:fld id="{52866B99-8D39-4A5D-81B9-8A6CAA96F4FD}" type="slidenum">
              <a:rPr lang="en-US" altLang="en-US"/>
              <a:pPr/>
              <a:t>‹#›</a:t>
            </a:fld>
            <a:endParaRPr lang="en-US" altLang="en-US"/>
          </a:p>
        </p:txBody>
      </p:sp>
    </p:spTree>
    <p:extLst>
      <p:ext uri="{BB962C8B-B14F-4D97-AF65-F5344CB8AC3E}">
        <p14:creationId xmlns:p14="http://schemas.microsoft.com/office/powerpoint/2010/main" val="7777816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6275FB9E-1C2B-A08E-CBEF-38BDA531779C}"/>
              </a:ext>
            </a:extLst>
          </p:cNvPr>
          <p:cNvSpPr>
            <a:spLocks noGrp="1"/>
          </p:cNvSpPr>
          <p:nvPr>
            <p:ph type="dt" sz="half" idx="10"/>
          </p:nvPr>
        </p:nvSpPr>
        <p:spPr/>
        <p:txBody>
          <a:bodyPr/>
          <a:lstStyle>
            <a:lvl1pPr>
              <a:defRPr/>
            </a:lvl1pPr>
          </a:lstStyle>
          <a:p>
            <a:pPr>
              <a:defRPr/>
            </a:pPr>
            <a:fld id="{3F2CD51C-2F6A-44F2-99D5-10D91AB7556C}" type="datetime1">
              <a:rPr lang="en-US"/>
              <a:pPr>
                <a:defRPr/>
              </a:pPr>
              <a:t>1/25/2026</a:t>
            </a:fld>
            <a:endParaRPr lang="en-US"/>
          </a:p>
        </p:txBody>
      </p:sp>
      <p:sp>
        <p:nvSpPr>
          <p:cNvPr id="4" name="Footer Placeholder 4">
            <a:extLst>
              <a:ext uri="{FF2B5EF4-FFF2-40B4-BE49-F238E27FC236}">
                <a16:creationId xmlns:a16="http://schemas.microsoft.com/office/drawing/2014/main" id="{E5F8B359-E08D-6DC9-A43A-A78120147440}"/>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C139B879-4481-38EF-6B27-D3F7AFE7F713}"/>
              </a:ext>
            </a:extLst>
          </p:cNvPr>
          <p:cNvSpPr>
            <a:spLocks noGrp="1"/>
          </p:cNvSpPr>
          <p:nvPr>
            <p:ph type="sldNum" sz="quarter" idx="12"/>
          </p:nvPr>
        </p:nvSpPr>
        <p:spPr/>
        <p:txBody>
          <a:bodyPr/>
          <a:lstStyle>
            <a:lvl1pPr>
              <a:defRPr/>
            </a:lvl1pPr>
          </a:lstStyle>
          <a:p>
            <a:fld id="{42F65C90-3D12-4CE8-ACD8-4A1ACCC81442}" type="slidenum">
              <a:rPr lang="en-US" altLang="en-US"/>
              <a:pPr/>
              <a:t>‹#›</a:t>
            </a:fld>
            <a:endParaRPr lang="en-US" altLang="en-US"/>
          </a:p>
        </p:txBody>
      </p:sp>
    </p:spTree>
    <p:extLst>
      <p:ext uri="{BB962C8B-B14F-4D97-AF65-F5344CB8AC3E}">
        <p14:creationId xmlns:p14="http://schemas.microsoft.com/office/powerpoint/2010/main" val="28167870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D70BE148-8546-5A06-E7D5-B8A12D99B447}"/>
              </a:ext>
            </a:extLst>
          </p:cNvPr>
          <p:cNvSpPr>
            <a:spLocks noGrp="1"/>
          </p:cNvSpPr>
          <p:nvPr>
            <p:ph type="dt" sz="half" idx="10"/>
          </p:nvPr>
        </p:nvSpPr>
        <p:spPr/>
        <p:txBody>
          <a:bodyPr/>
          <a:lstStyle>
            <a:lvl1pPr>
              <a:defRPr/>
            </a:lvl1pPr>
          </a:lstStyle>
          <a:p>
            <a:pPr>
              <a:defRPr/>
            </a:pPr>
            <a:fld id="{A38F5A12-206D-4BD9-AE21-2F11ED8AB674}" type="datetime1">
              <a:rPr lang="en-US"/>
              <a:pPr>
                <a:defRPr/>
              </a:pPr>
              <a:t>1/25/2026</a:t>
            </a:fld>
            <a:endParaRPr lang="en-US"/>
          </a:p>
        </p:txBody>
      </p:sp>
      <p:sp>
        <p:nvSpPr>
          <p:cNvPr id="3" name="Footer Placeholder 4">
            <a:extLst>
              <a:ext uri="{FF2B5EF4-FFF2-40B4-BE49-F238E27FC236}">
                <a16:creationId xmlns:a16="http://schemas.microsoft.com/office/drawing/2014/main" id="{EC12B66B-AD9A-BF36-4A6E-67C265319860}"/>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5F8B46B0-84FC-1C07-8794-F9B0FEDF6571}"/>
              </a:ext>
            </a:extLst>
          </p:cNvPr>
          <p:cNvSpPr>
            <a:spLocks noGrp="1"/>
          </p:cNvSpPr>
          <p:nvPr>
            <p:ph type="sldNum" sz="quarter" idx="12"/>
          </p:nvPr>
        </p:nvSpPr>
        <p:spPr/>
        <p:txBody>
          <a:bodyPr/>
          <a:lstStyle>
            <a:lvl1pPr>
              <a:defRPr/>
            </a:lvl1pPr>
          </a:lstStyle>
          <a:p>
            <a:fld id="{4D06D9DD-88FD-4A89-892B-794FA3B82F4B}" type="slidenum">
              <a:rPr lang="en-US" altLang="en-US"/>
              <a:pPr/>
              <a:t>‹#›</a:t>
            </a:fld>
            <a:endParaRPr lang="en-US" altLang="en-US"/>
          </a:p>
        </p:txBody>
      </p:sp>
    </p:spTree>
    <p:extLst>
      <p:ext uri="{BB962C8B-B14F-4D97-AF65-F5344CB8AC3E}">
        <p14:creationId xmlns:p14="http://schemas.microsoft.com/office/powerpoint/2010/main" val="22339888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D9B927B5-4288-C8F5-BCBB-DE936B97BBDB}"/>
              </a:ext>
            </a:extLst>
          </p:cNvPr>
          <p:cNvSpPr>
            <a:spLocks noGrp="1"/>
          </p:cNvSpPr>
          <p:nvPr>
            <p:ph type="dt" sz="half" idx="10"/>
          </p:nvPr>
        </p:nvSpPr>
        <p:spPr/>
        <p:txBody>
          <a:bodyPr/>
          <a:lstStyle>
            <a:lvl1pPr>
              <a:defRPr/>
            </a:lvl1pPr>
          </a:lstStyle>
          <a:p>
            <a:pPr>
              <a:defRPr/>
            </a:pPr>
            <a:fld id="{C9B408BB-4B25-4974-B979-73E79802ED48}" type="datetime1">
              <a:rPr lang="en-US"/>
              <a:pPr>
                <a:defRPr/>
              </a:pPr>
              <a:t>1/25/2026</a:t>
            </a:fld>
            <a:endParaRPr lang="en-US"/>
          </a:p>
        </p:txBody>
      </p:sp>
      <p:sp>
        <p:nvSpPr>
          <p:cNvPr id="6" name="Footer Placeholder 4">
            <a:extLst>
              <a:ext uri="{FF2B5EF4-FFF2-40B4-BE49-F238E27FC236}">
                <a16:creationId xmlns:a16="http://schemas.microsoft.com/office/drawing/2014/main" id="{224D50A2-9EAC-31EE-23BD-D54901EA9035}"/>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E896FBE-51A8-7D63-C674-2FF54E9BAF9A}"/>
              </a:ext>
            </a:extLst>
          </p:cNvPr>
          <p:cNvSpPr>
            <a:spLocks noGrp="1"/>
          </p:cNvSpPr>
          <p:nvPr>
            <p:ph type="sldNum" sz="quarter" idx="12"/>
          </p:nvPr>
        </p:nvSpPr>
        <p:spPr/>
        <p:txBody>
          <a:bodyPr/>
          <a:lstStyle>
            <a:lvl1pPr>
              <a:defRPr/>
            </a:lvl1pPr>
          </a:lstStyle>
          <a:p>
            <a:fld id="{5CD2B29F-EEF9-4988-851B-D7C43C862FF8}" type="slidenum">
              <a:rPr lang="en-US" altLang="en-US"/>
              <a:pPr/>
              <a:t>‹#›</a:t>
            </a:fld>
            <a:endParaRPr lang="en-US" altLang="en-US"/>
          </a:p>
        </p:txBody>
      </p:sp>
    </p:spTree>
    <p:extLst>
      <p:ext uri="{BB962C8B-B14F-4D97-AF65-F5344CB8AC3E}">
        <p14:creationId xmlns:p14="http://schemas.microsoft.com/office/powerpoint/2010/main" val="32978134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42E53EBC-247A-AAEC-B219-418C93EFCDAA}"/>
              </a:ext>
            </a:extLst>
          </p:cNvPr>
          <p:cNvSpPr>
            <a:spLocks noGrp="1"/>
          </p:cNvSpPr>
          <p:nvPr>
            <p:ph type="dt" sz="half" idx="10"/>
          </p:nvPr>
        </p:nvSpPr>
        <p:spPr/>
        <p:txBody>
          <a:bodyPr/>
          <a:lstStyle>
            <a:lvl1pPr>
              <a:defRPr/>
            </a:lvl1pPr>
          </a:lstStyle>
          <a:p>
            <a:pPr>
              <a:defRPr/>
            </a:pPr>
            <a:fld id="{01043675-22E3-4DD2-B87F-2C960DE8F429}" type="datetime1">
              <a:rPr lang="en-US"/>
              <a:pPr>
                <a:defRPr/>
              </a:pPr>
              <a:t>1/25/2026</a:t>
            </a:fld>
            <a:endParaRPr lang="en-US"/>
          </a:p>
        </p:txBody>
      </p:sp>
      <p:sp>
        <p:nvSpPr>
          <p:cNvPr id="6" name="Footer Placeholder 4">
            <a:extLst>
              <a:ext uri="{FF2B5EF4-FFF2-40B4-BE49-F238E27FC236}">
                <a16:creationId xmlns:a16="http://schemas.microsoft.com/office/drawing/2014/main" id="{2E33FA8C-89F4-DDAA-AB5F-639A3F6FAEE3}"/>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D44FF0CB-DBD6-98A7-2478-710C415ADC65}"/>
              </a:ext>
            </a:extLst>
          </p:cNvPr>
          <p:cNvSpPr>
            <a:spLocks noGrp="1"/>
          </p:cNvSpPr>
          <p:nvPr>
            <p:ph type="sldNum" sz="quarter" idx="12"/>
          </p:nvPr>
        </p:nvSpPr>
        <p:spPr/>
        <p:txBody>
          <a:bodyPr/>
          <a:lstStyle>
            <a:lvl1pPr>
              <a:defRPr/>
            </a:lvl1pPr>
          </a:lstStyle>
          <a:p>
            <a:fld id="{A2A4612C-EA28-4779-B955-C15BE390911C}" type="slidenum">
              <a:rPr lang="en-US" altLang="en-US"/>
              <a:pPr/>
              <a:t>‹#›</a:t>
            </a:fld>
            <a:endParaRPr lang="en-US" altLang="en-US"/>
          </a:p>
        </p:txBody>
      </p:sp>
    </p:spTree>
    <p:extLst>
      <p:ext uri="{BB962C8B-B14F-4D97-AF65-F5344CB8AC3E}">
        <p14:creationId xmlns:p14="http://schemas.microsoft.com/office/powerpoint/2010/main" val="31034077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1A451079-9F7A-8ADE-99B0-B7281FA7CFBA}"/>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057D5CB7-D26A-1024-2541-FAC9D1496FC6}"/>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4228E231-B0D6-EB62-1C8A-BBDF956613CB}"/>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BFEB9ABA-DF24-4D3B-804F-6A17C410437C}" type="datetime1">
              <a:rPr lang="en-US"/>
              <a:pPr>
                <a:defRPr/>
              </a:pPr>
              <a:t>1/25/2026</a:t>
            </a:fld>
            <a:endParaRPr lang="en-US"/>
          </a:p>
        </p:txBody>
      </p:sp>
      <p:sp>
        <p:nvSpPr>
          <p:cNvPr id="5" name="Footer Placeholder 4">
            <a:extLst>
              <a:ext uri="{FF2B5EF4-FFF2-40B4-BE49-F238E27FC236}">
                <a16:creationId xmlns:a16="http://schemas.microsoft.com/office/drawing/2014/main" id="{6268837A-B7CF-8B33-AA15-D46F22F7BB83}"/>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a:extLst>
              <a:ext uri="{FF2B5EF4-FFF2-40B4-BE49-F238E27FC236}">
                <a16:creationId xmlns:a16="http://schemas.microsoft.com/office/drawing/2014/main" id="{F275E4C4-09DF-7CDC-03E9-A8AE2C6FC4C0}"/>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fld id="{E68638D7-1E7A-444A-A01D-1940DCA4D023}"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Subtitle 2" descr="Histology Slides&#10;Part 3&#10;Muscle and Nervous Tissues&#10;&#10;Photographed By:&#10;Mr. James Henry &#10;&#10;Labeled and Made Accessible By:&#10;Dr. Laila Nimri &#10;&#10;Edited By:&#10;Dr. Maya Byfield                     &#10;Dist. Prof. Mary Dolnack          &#10; Dr. Essa Farah&#10; Mr. James Henry &#10;Dr. Syed Arif Humayun  &#10;Dr. Laila Nimri">
            <a:extLst>
              <a:ext uri="{FF2B5EF4-FFF2-40B4-BE49-F238E27FC236}">
                <a16:creationId xmlns:a16="http://schemas.microsoft.com/office/drawing/2014/main" id="{90188F01-5D8A-FC22-62E2-4E97AA56D896}"/>
              </a:ext>
            </a:extLst>
          </p:cNvPr>
          <p:cNvSpPr>
            <a:spLocks noGrp="1"/>
          </p:cNvSpPr>
          <p:nvPr>
            <p:ph type="title" idx="4294967295"/>
          </p:nvPr>
        </p:nvSpPr>
        <p:spPr bwMode="auto">
          <a:xfrm>
            <a:off x="0" y="0"/>
            <a:ext cx="9144000" cy="6858000"/>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endParaRPr kumimoji="0" lang="en-US" altLang="en-US" sz="28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r>
              <a:rPr kumimoji="0" lang="en-US" altLang="en-US" sz="22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Histology Slides</a:t>
            </a:r>
            <a:br>
              <a:rPr kumimoji="0" lang="en-US" altLang="en-US" sz="22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br>
            <a:r>
              <a:rPr kumimoji="0" lang="en-US" altLang="en-US" sz="22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Part 3</a:t>
            </a:r>
            <a:br>
              <a:rPr kumimoji="0" lang="en-US" altLang="en-US" sz="22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br>
            <a:r>
              <a:rPr kumimoji="0" lang="en-US" altLang="en-US" sz="22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Muscle and Nervous Tissues</a:t>
            </a:r>
          </a:p>
          <a:p>
            <a:pPr marL="0" marR="0" lvl="0" indent="0" algn="ctr"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endParaRPr kumimoji="0" lang="en-US" altLang="en-US" sz="22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r>
              <a:rPr kumimoji="0" lang="en-US" altLang="en-US" sz="22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Photographed by:</a:t>
            </a:r>
          </a:p>
          <a:p>
            <a:pPr marL="0" marR="0" lvl="0" indent="0" algn="ctr"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r>
              <a:rPr kumimoji="0" lang="en-US" altLang="en-US" sz="20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Mr. James Henry </a:t>
            </a:r>
          </a:p>
          <a:p>
            <a:pPr marL="0" marR="0" lvl="0" indent="0" algn="ctr"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r>
              <a:rPr kumimoji="0" lang="en-US" altLang="en-US" sz="22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Labeled </a:t>
            </a:r>
            <a:r>
              <a:rPr lang="en-US" altLang="en-US" sz="2200" b="1" dirty="0">
                <a:latin typeface="Arial" panose="020B0604020202020204" pitchFamily="34" charset="0"/>
                <a:ea typeface="+mn-ea"/>
                <a:cs typeface="Arial" panose="020B0604020202020204" pitchFamily="34" charset="0"/>
              </a:rPr>
              <a:t>and Made Accessible </a:t>
            </a:r>
            <a:r>
              <a:rPr kumimoji="0" lang="en-US" altLang="en-US" sz="22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by:</a:t>
            </a:r>
          </a:p>
          <a:p>
            <a:pPr marL="0" marR="0" lvl="0" indent="0" algn="ctr"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r>
              <a:rPr kumimoji="0" lang="en-US" altLang="en-US" sz="20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Dr. Laila Nimri </a:t>
            </a:r>
          </a:p>
          <a:p>
            <a:pPr marL="0" marR="0" lvl="0" indent="0" algn="ctr"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endParaRPr kumimoji="0" lang="en-US" altLang="en-US" sz="18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r>
              <a:rPr kumimoji="0" lang="en-US" altLang="en-US" sz="22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Edited by:</a:t>
            </a:r>
          </a:p>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r>
              <a:rPr kumimoji="0" lang="en-US" altLang="en-US" sz="22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Dr. Maya Byfield                      Mr. James Henry</a:t>
            </a:r>
          </a:p>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r>
              <a:rPr kumimoji="0" lang="en-US" altLang="en-US" sz="20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Dist. Prof. Mary </a:t>
            </a:r>
            <a:r>
              <a:rPr kumimoji="0" lang="en-US" altLang="en-US" sz="2000" b="0" i="0" u="none" strike="noStrike" kern="1200" cap="none" spc="0" normalizeH="0" baseline="0" noProof="0" dirty="0" err="1">
                <a:ln>
                  <a:noFill/>
                </a:ln>
                <a:solidFill>
                  <a:schemeClr val="tx1"/>
                </a:solidFill>
                <a:effectLst/>
                <a:uLnTx/>
                <a:uFillTx/>
                <a:latin typeface="Arial" panose="020B0604020202020204" pitchFamily="34" charset="0"/>
                <a:ea typeface="+mn-ea"/>
                <a:cs typeface="Arial" panose="020B0604020202020204" pitchFamily="34" charset="0"/>
              </a:rPr>
              <a:t>Dolnack</a:t>
            </a:r>
            <a:r>
              <a:rPr kumimoji="0" lang="en-US" altLang="en-US" sz="20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Dr. Syed Arif Humayun </a:t>
            </a:r>
          </a:p>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r>
              <a:rPr kumimoji="0" lang="en-US" altLang="en-US" sz="20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Dr. Essa Farah 		          Dr. Laila Nimri</a:t>
            </a:r>
          </a:p>
          <a:p>
            <a:pPr marL="0" marR="0" lvl="0" indent="0" algn="ctr"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endParaRPr kumimoji="0" lang="en-US" altLang="en-US" sz="18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endParaRPr kumimoji="0" lang="en-US" altLang="en-US" sz="20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5" name="Rectangle 4">
            <a:extLst>
              <a:ext uri="{FF2B5EF4-FFF2-40B4-BE49-F238E27FC236}">
                <a16:creationId xmlns:a16="http://schemas.microsoft.com/office/drawing/2014/main" id="{C9220D7B-2E4A-6519-BFF4-20C67274E3C8}"/>
              </a:ext>
              <a:ext uri="{C183D7F6-B498-43B3-948B-1728B52AA6E4}">
                <adec:decorative xmlns:adec="http://schemas.microsoft.com/office/drawing/2017/decorative" val="1"/>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Title 1" descr="Nervous Tissue (2 of 3) ">
            <a:extLst>
              <a:ext uri="{FF2B5EF4-FFF2-40B4-BE49-F238E27FC236}">
                <a16:creationId xmlns:a16="http://schemas.microsoft.com/office/drawing/2014/main" id="{92890E49-B265-D5DD-5F3B-EB5159F1709F}"/>
              </a:ext>
            </a:extLst>
          </p:cNvPr>
          <p:cNvSpPr>
            <a:spLocks noGrp="1"/>
          </p:cNvSpPr>
          <p:nvPr>
            <p:ph type="title"/>
          </p:nvPr>
        </p:nvSpPr>
        <p:spPr>
          <a:xfrm>
            <a:off x="6350" y="228600"/>
            <a:ext cx="9137650" cy="457200"/>
          </a:xfrm>
        </p:spPr>
        <p:txBody>
          <a:bodyPr/>
          <a:lstStyle/>
          <a:p>
            <a:pPr algn="ctr" eaLnBrk="1" hangingPunct="1"/>
            <a:r>
              <a:rPr lang="en-US" altLang="en-US" sz="3200" dirty="0"/>
              <a:t>Nervous Tissue </a:t>
            </a:r>
            <a:r>
              <a:rPr lang="en-US" altLang="en-US" sz="3200" b="1" dirty="0">
                <a:solidFill>
                  <a:srgbClr val="000000"/>
                </a:solidFill>
              </a:rPr>
              <a:t>(2 of 3)</a:t>
            </a:r>
            <a:r>
              <a:rPr lang="en-US" altLang="en-US" sz="3200" dirty="0"/>
              <a:t> </a:t>
            </a:r>
          </a:p>
        </p:txBody>
      </p:sp>
      <p:sp>
        <p:nvSpPr>
          <p:cNvPr id="17" name="Rectangle 16">
            <a:extLst>
              <a:ext uri="{FF2B5EF4-FFF2-40B4-BE49-F238E27FC236}">
                <a16:creationId xmlns:a16="http://schemas.microsoft.com/office/drawing/2014/main" id="{C5C21EF9-8A02-AEE4-7754-EC850A6BCA46}"/>
              </a:ext>
              <a:ext uri="{C183D7F6-B498-43B3-948B-1728B52AA6E4}">
                <adec:decorative xmlns:adec="http://schemas.microsoft.com/office/drawing/2017/decorative" val="1"/>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grpSp>
        <p:nvGrpSpPr>
          <p:cNvPr id="3" name="Group 2" descr="The image depicts a microscopic view of nervous tissue stained pink, highlighting various structures at 400x magnification. &#10;Notice the two centrally placed neurons. Their cell bodies are clear, with their Prominent dendrites extending outward. An axon is also labeled, appearing as a long, thin projection. Their dark central dots represent nuclei. &#10;The lighter background contrasts with clusters of small, dense dot-like structures identified as nuclei of glial cells. &#10;">
            <a:extLst>
              <a:ext uri="{FF2B5EF4-FFF2-40B4-BE49-F238E27FC236}">
                <a16:creationId xmlns:a16="http://schemas.microsoft.com/office/drawing/2014/main" id="{FA33E277-BE27-A8DB-5D6E-96CBC61644E6}"/>
              </a:ext>
            </a:extLst>
          </p:cNvPr>
          <p:cNvGrpSpPr/>
          <p:nvPr/>
        </p:nvGrpSpPr>
        <p:grpSpPr>
          <a:xfrm>
            <a:off x="227013" y="838200"/>
            <a:ext cx="8793162" cy="5562600"/>
            <a:chOff x="227013" y="838200"/>
            <a:chExt cx="8793162" cy="5562600"/>
          </a:xfrm>
        </p:grpSpPr>
        <p:sp>
          <p:nvSpPr>
            <p:cNvPr id="49167" name="TextBox 34" descr="Nuclei of glial cells&#10;">
              <a:extLst>
                <a:ext uri="{FF2B5EF4-FFF2-40B4-BE49-F238E27FC236}">
                  <a16:creationId xmlns:a16="http://schemas.microsoft.com/office/drawing/2014/main" id="{7A7ECE59-C87B-A2A9-7471-543AC83A2507}"/>
                </a:ext>
              </a:extLst>
            </p:cNvPr>
            <p:cNvSpPr txBox="1">
              <a:spLocks noChangeArrowheads="1"/>
            </p:cNvSpPr>
            <p:nvPr/>
          </p:nvSpPr>
          <p:spPr bwMode="auto">
            <a:xfrm>
              <a:off x="242888" y="2249488"/>
              <a:ext cx="1300162" cy="646112"/>
            </a:xfrm>
            <a:prstGeom prst="rect">
              <a:avLst/>
            </a:prstGeom>
            <a:noFill/>
            <a:ln w="9525">
              <a:solidFill>
                <a:srgbClr val="7030A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dirty="0"/>
                <a:t>Nuclei of glial cells</a:t>
              </a:r>
            </a:p>
          </p:txBody>
        </p:sp>
        <p:sp>
          <p:nvSpPr>
            <p:cNvPr id="49159" name="TextBox 32" descr="Dendrites&#10;">
              <a:extLst>
                <a:ext uri="{FF2B5EF4-FFF2-40B4-BE49-F238E27FC236}">
                  <a16:creationId xmlns:a16="http://schemas.microsoft.com/office/drawing/2014/main" id="{DC24C8E6-7694-62EF-E1DA-B5E976A3E6B1}"/>
                </a:ext>
              </a:extLst>
            </p:cNvPr>
            <p:cNvSpPr txBox="1">
              <a:spLocks noChangeArrowheads="1"/>
            </p:cNvSpPr>
            <p:nvPr/>
          </p:nvSpPr>
          <p:spPr bwMode="auto">
            <a:xfrm>
              <a:off x="227013" y="3821113"/>
              <a:ext cx="1300162" cy="369887"/>
            </a:xfrm>
            <a:prstGeom prst="rect">
              <a:avLst/>
            </a:prstGeom>
            <a:noFill/>
            <a:ln w="9525">
              <a:solidFill>
                <a:srgbClr val="7030A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dirty="0"/>
                <a:t>Dendrites</a:t>
              </a:r>
            </a:p>
          </p:txBody>
        </p:sp>
        <p:sp>
          <p:nvSpPr>
            <p:cNvPr id="49157" name="TextBox 17" descr="Cell body of a neuron&#10;">
              <a:extLst>
                <a:ext uri="{FF2B5EF4-FFF2-40B4-BE49-F238E27FC236}">
                  <a16:creationId xmlns:a16="http://schemas.microsoft.com/office/drawing/2014/main" id="{D9E2A737-6442-5251-7EE5-4295803C8C9D}"/>
                </a:ext>
              </a:extLst>
            </p:cNvPr>
            <p:cNvSpPr txBox="1">
              <a:spLocks noChangeArrowheads="1"/>
            </p:cNvSpPr>
            <p:nvPr/>
          </p:nvSpPr>
          <p:spPr bwMode="auto">
            <a:xfrm>
              <a:off x="227013" y="4260850"/>
              <a:ext cx="1316037" cy="646113"/>
            </a:xfrm>
            <a:prstGeom prst="rect">
              <a:avLst/>
            </a:prstGeom>
            <a:noFill/>
            <a:ln w="9525">
              <a:solidFill>
                <a:srgbClr val="7030A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dirty="0"/>
                <a:t>Cell body of a neuron</a:t>
              </a:r>
            </a:p>
          </p:txBody>
        </p:sp>
        <p:sp>
          <p:nvSpPr>
            <p:cNvPr id="49156" name="TextBox 14" descr="Axon&#10;">
              <a:extLst>
                <a:ext uri="{FF2B5EF4-FFF2-40B4-BE49-F238E27FC236}">
                  <a16:creationId xmlns:a16="http://schemas.microsoft.com/office/drawing/2014/main" id="{83ABACB4-2655-5D01-2979-8B215DC91F58}"/>
                </a:ext>
              </a:extLst>
            </p:cNvPr>
            <p:cNvSpPr txBox="1">
              <a:spLocks noChangeArrowheads="1"/>
            </p:cNvSpPr>
            <p:nvPr/>
          </p:nvSpPr>
          <p:spPr bwMode="auto">
            <a:xfrm>
              <a:off x="227013" y="4965700"/>
              <a:ext cx="1316037" cy="368300"/>
            </a:xfrm>
            <a:prstGeom prst="rect">
              <a:avLst/>
            </a:prstGeom>
            <a:noFill/>
            <a:ln w="9525">
              <a:solidFill>
                <a:srgbClr val="7030A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dirty="0"/>
                <a:t>Axon</a:t>
              </a:r>
            </a:p>
          </p:txBody>
        </p:sp>
        <p:pic>
          <p:nvPicPr>
            <p:cNvPr id="49154" name="Picture 2" descr="Nervous Tissue 400X">
              <a:extLst>
                <a:ext uri="{FF2B5EF4-FFF2-40B4-BE49-F238E27FC236}">
                  <a16:creationId xmlns:a16="http://schemas.microsoft.com/office/drawing/2014/main" id="{3AEA009B-C997-A4E7-6EB0-1CD78766CF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3375" y="838200"/>
              <a:ext cx="7416800" cy="5562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cxnSp>
          <p:nvCxnSpPr>
            <p:cNvPr id="23" name="Straight Arrow Connector 22" descr="An arrow points to a glial cell's nucleus">
              <a:extLst>
                <a:ext uri="{FF2B5EF4-FFF2-40B4-BE49-F238E27FC236}">
                  <a16:creationId xmlns:a16="http://schemas.microsoft.com/office/drawing/2014/main" id="{8F47E917-97DA-1E32-8FB1-73E7ED84BE80}"/>
                </a:ext>
                <a:ext uri="{C183D7F6-B498-43B3-948B-1728B52AA6E4}">
                  <adec:decorative xmlns:adec="http://schemas.microsoft.com/office/drawing/2017/decorative" val="0"/>
                </a:ext>
              </a:extLst>
            </p:cNvPr>
            <p:cNvCxnSpPr/>
            <p:nvPr/>
          </p:nvCxnSpPr>
          <p:spPr>
            <a:xfrm flipH="1" flipV="1">
              <a:off x="1944688" y="1873250"/>
              <a:ext cx="152400" cy="717550"/>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descr="An arrow points to a glial cell's nucleus">
              <a:extLst>
                <a:ext uri="{FF2B5EF4-FFF2-40B4-BE49-F238E27FC236}">
                  <a16:creationId xmlns:a16="http://schemas.microsoft.com/office/drawing/2014/main" id="{E2188E44-5533-1E84-1594-9223A45FEC7D}"/>
                </a:ext>
                <a:ext uri="{C183D7F6-B498-43B3-948B-1728B52AA6E4}">
                  <adec:decorative xmlns:adec="http://schemas.microsoft.com/office/drawing/2017/decorative" val="0"/>
                </a:ext>
              </a:extLst>
            </p:cNvPr>
            <p:cNvCxnSpPr/>
            <p:nvPr/>
          </p:nvCxnSpPr>
          <p:spPr>
            <a:xfrm flipV="1">
              <a:off x="2097088" y="2006600"/>
              <a:ext cx="763587" cy="584200"/>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descr="An arrow points to a glial cell's nucleus">
              <a:extLst>
                <a:ext uri="{FF2B5EF4-FFF2-40B4-BE49-F238E27FC236}">
                  <a16:creationId xmlns:a16="http://schemas.microsoft.com/office/drawing/2014/main" id="{DC6AFB0B-6AED-B7EA-EFC0-845560E77606}"/>
                </a:ext>
                <a:ext uri="{C183D7F6-B498-43B3-948B-1728B52AA6E4}">
                  <adec:decorative xmlns:adec="http://schemas.microsoft.com/office/drawing/2017/decorative" val="0"/>
                </a:ext>
              </a:extLst>
            </p:cNvPr>
            <p:cNvCxnSpPr/>
            <p:nvPr/>
          </p:nvCxnSpPr>
          <p:spPr>
            <a:xfrm>
              <a:off x="1543050" y="2578100"/>
              <a:ext cx="2419350" cy="12700"/>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descr="An arrow points to a dendrite">
              <a:extLst>
                <a:ext uri="{FF2B5EF4-FFF2-40B4-BE49-F238E27FC236}">
                  <a16:creationId xmlns:a16="http://schemas.microsoft.com/office/drawing/2014/main" id="{16981208-E1A6-4033-B25F-08A4696F9031}"/>
                </a:ext>
                <a:ext uri="{C183D7F6-B498-43B3-948B-1728B52AA6E4}">
                  <adec:decorative xmlns:adec="http://schemas.microsoft.com/office/drawing/2017/decorative" val="0"/>
                </a:ext>
              </a:extLst>
            </p:cNvPr>
            <p:cNvCxnSpPr/>
            <p:nvPr/>
          </p:nvCxnSpPr>
          <p:spPr>
            <a:xfrm flipV="1">
              <a:off x="4038600" y="3857625"/>
              <a:ext cx="914400" cy="180975"/>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36" descr="An arrow points to a dendrite">
              <a:extLst>
                <a:ext uri="{FF2B5EF4-FFF2-40B4-BE49-F238E27FC236}">
                  <a16:creationId xmlns:a16="http://schemas.microsoft.com/office/drawing/2014/main" id="{9B487068-B789-F10B-9BEB-2AA75F3A5329}"/>
                </a:ext>
                <a:ext uri="{C183D7F6-B498-43B3-948B-1728B52AA6E4}">
                  <adec:decorative xmlns:adec="http://schemas.microsoft.com/office/drawing/2017/decorative" val="0"/>
                </a:ext>
              </a:extLst>
            </p:cNvPr>
            <p:cNvCxnSpPr/>
            <p:nvPr/>
          </p:nvCxnSpPr>
          <p:spPr>
            <a:xfrm>
              <a:off x="1543050" y="4038600"/>
              <a:ext cx="3235325" cy="0"/>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descr="An arrow points to the cell body of a neuron">
              <a:extLst>
                <a:ext uri="{FF2B5EF4-FFF2-40B4-BE49-F238E27FC236}">
                  <a16:creationId xmlns:a16="http://schemas.microsoft.com/office/drawing/2014/main" id="{FEA5C0F5-9A92-6FCA-A012-A9A88F37757E}"/>
                </a:ext>
                <a:ext uri="{C183D7F6-B498-43B3-948B-1728B52AA6E4}">
                  <adec:decorative xmlns:adec="http://schemas.microsoft.com/office/drawing/2017/decorative" val="0"/>
                </a:ext>
              </a:extLst>
            </p:cNvPr>
            <p:cNvCxnSpPr/>
            <p:nvPr/>
          </p:nvCxnSpPr>
          <p:spPr>
            <a:xfrm>
              <a:off x="1543050" y="4611688"/>
              <a:ext cx="3370263" cy="36512"/>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Connector 18" descr="A line leads to an arrow pointing to an axon">
              <a:extLst>
                <a:ext uri="{FF2B5EF4-FFF2-40B4-BE49-F238E27FC236}">
                  <a16:creationId xmlns:a16="http://schemas.microsoft.com/office/drawing/2014/main" id="{B9270A74-47CD-EFC6-C748-3AA2A082BC5C}"/>
                </a:ext>
                <a:ext uri="{C183D7F6-B498-43B3-948B-1728B52AA6E4}">
                  <adec:decorative xmlns:adec="http://schemas.microsoft.com/office/drawing/2017/decorative" val="0"/>
                </a:ext>
              </a:extLst>
            </p:cNvPr>
            <p:cNvCxnSpPr/>
            <p:nvPr/>
          </p:nvCxnSpPr>
          <p:spPr>
            <a:xfrm flipH="1">
              <a:off x="1543050" y="5181600"/>
              <a:ext cx="4324350"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Arrow Connector 19" descr="An arrow points to an axon">
              <a:extLst>
                <a:ext uri="{FF2B5EF4-FFF2-40B4-BE49-F238E27FC236}">
                  <a16:creationId xmlns:a16="http://schemas.microsoft.com/office/drawing/2014/main" id="{679328A1-148A-8D7F-FAC2-01129A306821}"/>
                </a:ext>
                <a:ext uri="{C183D7F6-B498-43B3-948B-1728B52AA6E4}">
                  <adec:decorative xmlns:adec="http://schemas.microsoft.com/office/drawing/2017/decorative" val="0"/>
                </a:ext>
              </a:extLst>
            </p:cNvPr>
            <p:cNvCxnSpPr/>
            <p:nvPr/>
          </p:nvCxnSpPr>
          <p:spPr>
            <a:xfrm flipV="1">
              <a:off x="5867400" y="4572000"/>
              <a:ext cx="0" cy="609600"/>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 name="Rectangle 1" descr="400X">
              <a:extLst>
                <a:ext uri="{FF2B5EF4-FFF2-40B4-BE49-F238E27FC236}">
                  <a16:creationId xmlns:a16="http://schemas.microsoft.com/office/drawing/2014/main" id="{D05BB8BA-FDD4-F301-FBAF-887E2CDE055E}"/>
                </a:ext>
              </a:extLst>
            </p:cNvPr>
            <p:cNvSpPr/>
            <p:nvPr/>
          </p:nvSpPr>
          <p:spPr>
            <a:xfrm>
              <a:off x="8185150" y="5938838"/>
              <a:ext cx="820738" cy="461962"/>
            </a:xfrm>
            <a:prstGeom prst="rect">
              <a:avLst/>
            </a:prstGeom>
          </p:spPr>
          <p:txBody>
            <a:bodyPr wrap="none">
              <a:spAutoFit/>
            </a:bodyPr>
            <a:lstStyle/>
            <a:p>
              <a:pPr>
                <a:defRPr/>
              </a:pPr>
              <a:r>
                <a:rPr lang="en-US" altLang="en-US" sz="2400" b="1" dirty="0">
                  <a:solidFill>
                    <a:prstClr val="black"/>
                  </a:solidFill>
                  <a:latin typeface="Calibri"/>
                  <a:ea typeface="+mj-ea"/>
                  <a:cs typeface="+mj-cs"/>
                </a:rPr>
                <a:t>400X</a:t>
              </a:r>
              <a:endParaRPr lang="en-US" dirty="0">
                <a:cs typeface="Arial" charset="0"/>
              </a:endParaRPr>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descr="Nervous Tissue (3 of 3) &#10;">
            <a:extLst>
              <a:ext uri="{FF2B5EF4-FFF2-40B4-BE49-F238E27FC236}">
                <a16:creationId xmlns:a16="http://schemas.microsoft.com/office/drawing/2014/main" id="{6456EB9A-37E0-F287-7B66-F136B3525BB5}"/>
              </a:ext>
            </a:extLst>
          </p:cNvPr>
          <p:cNvSpPr txBox="1">
            <a:spLocks noGrp="1"/>
          </p:cNvSpPr>
          <p:nvPr>
            <p:ph type="title" idx="4294967295"/>
          </p:nvPr>
        </p:nvSpPr>
        <p:spPr bwMode="auto">
          <a:xfrm>
            <a:off x="0" y="152400"/>
            <a:ext cx="9144000" cy="533400"/>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chemeClr val="tx1"/>
                </a:solidFill>
                <a:effectLst/>
                <a:uLnTx/>
                <a:uFillTx/>
                <a:latin typeface="Calibri" panose="020F0502020204030204" pitchFamily="34" charset="0"/>
                <a:ea typeface="+mn-ea"/>
                <a:cs typeface="Arial" panose="020B0604020202020204" pitchFamily="34" charset="0"/>
              </a:rPr>
              <a:t>Nervous Tissue </a:t>
            </a:r>
            <a:r>
              <a:rPr kumimoji="0" lang="en-US" altLang="en-US" sz="32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(3 of 3)</a:t>
            </a:r>
            <a:r>
              <a:rPr kumimoji="0" lang="en-US" altLang="en-US" sz="3200" b="1" i="0" u="none" strike="noStrike" kern="1200" cap="none" spc="0" normalizeH="0" baseline="0" noProof="0" dirty="0">
                <a:ln>
                  <a:noFill/>
                </a:ln>
                <a:solidFill>
                  <a:schemeClr val="tx1"/>
                </a:solidFill>
                <a:effectLst/>
                <a:uLnTx/>
                <a:uFillTx/>
                <a:latin typeface="Calibri" panose="020F0502020204030204" pitchFamily="34" charset="0"/>
                <a:ea typeface="+mn-ea"/>
                <a:cs typeface="Arial" panose="020B0604020202020204" pitchFamily="34" charset="0"/>
              </a:rPr>
              <a:t> </a:t>
            </a:r>
          </a:p>
        </p:txBody>
      </p:sp>
      <p:pic>
        <p:nvPicPr>
          <p:cNvPr id="50179" name="Picture 3" descr="The image depicts a microscopic view of nervous tissue at 1000x magnification, showing a clear neuron structure. &#10;">
            <a:extLst>
              <a:ext uri="{FF2B5EF4-FFF2-40B4-BE49-F238E27FC236}">
                <a16:creationId xmlns:a16="http://schemas.microsoft.com/office/drawing/2014/main" id="{CB868E34-B58F-7B92-8F35-985245FEC0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762000"/>
            <a:ext cx="7924800" cy="5943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D51E74C4-88EF-12E7-355B-75DE65080BC4}"/>
              </a:ext>
              <a:ext uri="{C183D7F6-B498-43B3-948B-1728B52AA6E4}">
                <adec:decorative xmlns:adec="http://schemas.microsoft.com/office/drawing/2017/decorative" val="1"/>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50181" name="Rectangle 1">
            <a:extLst>
              <a:ext uri="{FF2B5EF4-FFF2-40B4-BE49-F238E27FC236}">
                <a16:creationId xmlns:a16="http://schemas.microsoft.com/office/drawing/2014/main" id="{534E3D0C-3851-1B60-28ED-20EFAA74C1BD}"/>
              </a:ext>
            </a:extLst>
          </p:cNvPr>
          <p:cNvSpPr>
            <a:spLocks noChangeArrowheads="1"/>
          </p:cNvSpPr>
          <p:nvPr/>
        </p:nvSpPr>
        <p:spPr bwMode="auto">
          <a:xfrm>
            <a:off x="7558088" y="6243638"/>
            <a:ext cx="9763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2400" b="1">
                <a:solidFill>
                  <a:srgbClr val="000000"/>
                </a:solidFill>
              </a:rPr>
              <a:t>1000X</a:t>
            </a:r>
            <a:endParaRPr lang="en-US" altLang="en-US" sz="180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Skeletal Muscle Tissue (1 of 2)">
            <a:extLst>
              <a:ext uri="{FF2B5EF4-FFF2-40B4-BE49-F238E27FC236}">
                <a16:creationId xmlns:a16="http://schemas.microsoft.com/office/drawing/2014/main" id="{804578E8-C967-7669-352A-297F46C6589D}"/>
              </a:ext>
            </a:extLst>
          </p:cNvPr>
          <p:cNvSpPr>
            <a:spLocks noGrp="1"/>
          </p:cNvSpPr>
          <p:nvPr>
            <p:ph type="title"/>
          </p:nvPr>
        </p:nvSpPr>
        <p:spPr>
          <a:xfrm>
            <a:off x="0" y="152400"/>
            <a:ext cx="9144000" cy="639762"/>
          </a:xfrm>
        </p:spPr>
        <p:txBody>
          <a:bodyPr/>
          <a:lstStyle/>
          <a:p>
            <a:r>
              <a:rPr kumimoji="0" lang="en-US" altLang="en-US" sz="3200" b="1" i="0" u="none" strike="noStrike" kern="1200" cap="none" spc="0" normalizeH="0" baseline="0" noProof="0" dirty="0">
                <a:ln>
                  <a:noFill/>
                </a:ln>
                <a:solidFill>
                  <a:srgbClr val="000000"/>
                </a:solidFill>
                <a:effectLst/>
                <a:uLnTx/>
                <a:uFillTx/>
                <a:latin typeface="Calibri"/>
                <a:ea typeface="+mj-ea"/>
                <a:cs typeface="+mj-cs"/>
              </a:rPr>
              <a:t>Skeletal Muscle Tissue (1 of 2)</a:t>
            </a:r>
            <a:endParaRPr lang="en-US" dirty="0"/>
          </a:p>
        </p:txBody>
      </p:sp>
      <p:pic>
        <p:nvPicPr>
          <p:cNvPr id="6" name="Content Placeholder 5" descr="Microscopic view of skeletal muscle tissue at 400X magnification, showing striations and labeled muscle fibers.">
            <a:extLst>
              <a:ext uri="{FF2B5EF4-FFF2-40B4-BE49-F238E27FC236}">
                <a16:creationId xmlns:a16="http://schemas.microsoft.com/office/drawing/2014/main" id="{2D0DA30E-E54D-83BF-08BD-86D609E8F1D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33400" y="914400"/>
            <a:ext cx="8077200" cy="5589475"/>
          </a:xfrm>
        </p:spPr>
      </p:pic>
    </p:spTree>
    <p:extLst>
      <p:ext uri="{BB962C8B-B14F-4D97-AF65-F5344CB8AC3E}">
        <p14:creationId xmlns:p14="http://schemas.microsoft.com/office/powerpoint/2010/main" val="27675357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Title 1" descr="Skeletal Muscle Tissue (2 of 2)">
            <a:extLst>
              <a:ext uri="{FF2B5EF4-FFF2-40B4-BE49-F238E27FC236}">
                <a16:creationId xmlns:a16="http://schemas.microsoft.com/office/drawing/2014/main" id="{5224AA5B-7374-D31D-E436-7ABE1CA93E1E}"/>
              </a:ext>
            </a:extLst>
          </p:cNvPr>
          <p:cNvSpPr>
            <a:spLocks noGrp="1"/>
          </p:cNvSpPr>
          <p:nvPr>
            <p:ph type="title"/>
          </p:nvPr>
        </p:nvSpPr>
        <p:spPr>
          <a:xfrm>
            <a:off x="0" y="55572"/>
            <a:ext cx="9144000" cy="715963"/>
          </a:xfrm>
        </p:spPr>
        <p:txBody>
          <a:bodyPr/>
          <a:lstStyle/>
          <a:p>
            <a:r>
              <a:rPr lang="en-US" altLang="en-US" sz="3200" b="1" dirty="0">
                <a:solidFill>
                  <a:srgbClr val="000000"/>
                </a:solidFill>
              </a:rPr>
              <a:t>Skeletal Muscle Tissue (2 of 2)</a:t>
            </a:r>
            <a:endParaRPr lang="en-US" altLang="en-US" sz="3200" dirty="0"/>
          </a:p>
        </p:txBody>
      </p:sp>
      <p:cxnSp>
        <p:nvCxnSpPr>
          <p:cNvPr id="22" name="Straight Connector 21" descr="A line leads to an arrow pointing to the nucleus of a skeletal muscle fiber">
            <a:extLst>
              <a:ext uri="{FF2B5EF4-FFF2-40B4-BE49-F238E27FC236}">
                <a16:creationId xmlns:a16="http://schemas.microsoft.com/office/drawing/2014/main" id="{92244661-CA82-592F-4AD0-978BB7F8D376}"/>
              </a:ext>
              <a:ext uri="{C183D7F6-B498-43B3-948B-1728B52AA6E4}">
                <adec:decorative xmlns:adec="http://schemas.microsoft.com/office/drawing/2017/decorative" val="0"/>
              </a:ext>
            </a:extLst>
          </p:cNvPr>
          <p:cNvCxnSpPr>
            <a:endCxn id="41991" idx="3"/>
          </p:cNvCxnSpPr>
          <p:nvPr/>
        </p:nvCxnSpPr>
        <p:spPr>
          <a:xfrm flipH="1" flipV="1">
            <a:off x="2940050" y="4880759"/>
            <a:ext cx="928687" cy="23812"/>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 name="Group 1" descr="The image is a microscopic view of skeletal muscle tissue, magnified 400 times. The image indicates the organized structure of the muscle fibers. Within these muscle fibers, darker purple ovals represent nuclei. Labels point out specific features: &quot;Striations&quot; with arrows pointing to the banding patterns.">
            <a:extLst>
              <a:ext uri="{FF2B5EF4-FFF2-40B4-BE49-F238E27FC236}">
                <a16:creationId xmlns:a16="http://schemas.microsoft.com/office/drawing/2014/main" id="{3DAB6E22-595E-FD39-281B-7940B9872C3D}"/>
              </a:ext>
            </a:extLst>
          </p:cNvPr>
          <p:cNvGrpSpPr/>
          <p:nvPr/>
        </p:nvGrpSpPr>
        <p:grpSpPr>
          <a:xfrm>
            <a:off x="762000" y="854859"/>
            <a:ext cx="7519987" cy="5761037"/>
            <a:chOff x="325438" y="903288"/>
            <a:chExt cx="7519987" cy="5761037"/>
          </a:xfrm>
        </p:grpSpPr>
        <p:sp>
          <p:nvSpPr>
            <p:cNvPr id="41989" name="TextBox 32" descr="Striations&#10;">
              <a:extLst>
                <a:ext uri="{FF2B5EF4-FFF2-40B4-BE49-F238E27FC236}">
                  <a16:creationId xmlns:a16="http://schemas.microsoft.com/office/drawing/2014/main" id="{7EE45475-E00E-60AD-A8D9-E7108FFBFEA6}"/>
                </a:ext>
              </a:extLst>
            </p:cNvPr>
            <p:cNvSpPr txBox="1">
              <a:spLocks noChangeArrowheads="1"/>
            </p:cNvSpPr>
            <p:nvPr/>
          </p:nvSpPr>
          <p:spPr bwMode="auto">
            <a:xfrm>
              <a:off x="1092200" y="2403475"/>
              <a:ext cx="1411288" cy="371475"/>
            </a:xfrm>
            <a:prstGeom prst="rect">
              <a:avLst/>
            </a:prstGeom>
            <a:noFill/>
            <a:ln w="9525">
              <a:solidFill>
                <a:srgbClr val="7030A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dirty="0"/>
                <a:t>Striations</a:t>
              </a:r>
            </a:p>
          </p:txBody>
        </p:sp>
        <p:sp>
          <p:nvSpPr>
            <p:cNvPr id="41991" name="TextBox 14" descr="Nucleus of a skeletal muscle fiber&#10;">
              <a:extLst>
                <a:ext uri="{FF2B5EF4-FFF2-40B4-BE49-F238E27FC236}">
                  <a16:creationId xmlns:a16="http://schemas.microsoft.com/office/drawing/2014/main" id="{8A31DDC6-FB24-02CA-FDDF-B0EB0825EEC0}"/>
                </a:ext>
              </a:extLst>
            </p:cNvPr>
            <p:cNvSpPr txBox="1">
              <a:spLocks noChangeArrowheads="1"/>
            </p:cNvSpPr>
            <p:nvPr/>
          </p:nvSpPr>
          <p:spPr bwMode="auto">
            <a:xfrm>
              <a:off x="325438" y="4606925"/>
              <a:ext cx="2178050" cy="646113"/>
            </a:xfrm>
            <a:prstGeom prst="rect">
              <a:avLst/>
            </a:prstGeom>
            <a:noFill/>
            <a:ln w="9525">
              <a:solidFill>
                <a:srgbClr val="7030A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dirty="0"/>
                <a:t>Nucleus of a skeletal muscle fiber</a:t>
              </a:r>
            </a:p>
          </p:txBody>
        </p:sp>
        <p:sp>
          <p:nvSpPr>
            <p:cNvPr id="41992" name="TextBox 17" descr="Skeletal muscle fiber&#10;">
              <a:extLst>
                <a:ext uri="{FF2B5EF4-FFF2-40B4-BE49-F238E27FC236}">
                  <a16:creationId xmlns:a16="http://schemas.microsoft.com/office/drawing/2014/main" id="{8E63058E-66F8-E674-7AA3-D6FA28ED6DD2}"/>
                </a:ext>
              </a:extLst>
            </p:cNvPr>
            <p:cNvSpPr txBox="1">
              <a:spLocks noChangeArrowheads="1"/>
            </p:cNvSpPr>
            <p:nvPr/>
          </p:nvSpPr>
          <p:spPr bwMode="auto">
            <a:xfrm>
              <a:off x="325438" y="5683250"/>
              <a:ext cx="2178050" cy="368300"/>
            </a:xfrm>
            <a:prstGeom prst="rect">
              <a:avLst/>
            </a:prstGeom>
            <a:noFill/>
            <a:ln w="9525">
              <a:solidFill>
                <a:srgbClr val="7030A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dirty="0"/>
                <a:t>Skeletal muscle fiber</a:t>
              </a:r>
            </a:p>
          </p:txBody>
        </p:sp>
        <p:pic>
          <p:nvPicPr>
            <p:cNvPr id="41986" name="Picture 1" descr="Skeletal Muscle Tissue 400X">
              <a:extLst>
                <a:ext uri="{FF2B5EF4-FFF2-40B4-BE49-F238E27FC236}">
                  <a16:creationId xmlns:a16="http://schemas.microsoft.com/office/drawing/2014/main" id="{2AD7D1FD-808C-DB8C-FB6F-884610B5F052}"/>
                </a:ext>
              </a:extLst>
            </p:cNvPr>
            <p:cNvPicPr>
              <a:picLocks noChangeAspect="1"/>
            </p:cNvPicPr>
            <p:nvPr/>
          </p:nvPicPr>
          <p:blipFill>
            <a:blip r:embed="rId3">
              <a:extLst>
                <a:ext uri="{28A0092B-C50C-407E-A947-70E740481C1C}">
                  <a14:useLocalDpi xmlns:a14="http://schemas.microsoft.com/office/drawing/2010/main" val="0"/>
                </a:ext>
              </a:extLst>
            </a:blip>
            <a:srcRect l="191" t="2" b="14255"/>
            <a:stretch>
              <a:fillRect/>
            </a:stretch>
          </p:blipFill>
          <p:spPr bwMode="auto">
            <a:xfrm>
              <a:off x="2813050" y="903288"/>
              <a:ext cx="5029200" cy="57610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cxnSp>
          <p:nvCxnSpPr>
            <p:cNvPr id="13" name="Straight Arrow Connector 12" descr="An arrow points to striations">
              <a:extLst>
                <a:ext uri="{FF2B5EF4-FFF2-40B4-BE49-F238E27FC236}">
                  <a16:creationId xmlns:a16="http://schemas.microsoft.com/office/drawing/2014/main" id="{EAC1191F-FB7F-BC5E-A847-5C18AA0580DC}"/>
                </a:ext>
                <a:ext uri="{C183D7F6-B498-43B3-948B-1728B52AA6E4}">
                  <adec:decorative xmlns:adec="http://schemas.microsoft.com/office/drawing/2017/decorative" val="0"/>
                </a:ext>
              </a:extLst>
            </p:cNvPr>
            <p:cNvCxnSpPr/>
            <p:nvPr/>
          </p:nvCxnSpPr>
          <p:spPr>
            <a:xfrm flipV="1">
              <a:off x="2867025" y="2266950"/>
              <a:ext cx="485775" cy="323850"/>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descr="An arrow points to striations">
              <a:extLst>
                <a:ext uri="{FF2B5EF4-FFF2-40B4-BE49-F238E27FC236}">
                  <a16:creationId xmlns:a16="http://schemas.microsoft.com/office/drawing/2014/main" id="{C00BE298-FF95-BC83-7F53-7A09F6692D52}"/>
                </a:ext>
                <a:ext uri="{C183D7F6-B498-43B3-948B-1728B52AA6E4}">
                  <adec:decorative xmlns:adec="http://schemas.microsoft.com/office/drawing/2017/decorative" val="0"/>
                </a:ext>
              </a:extLst>
            </p:cNvPr>
            <p:cNvCxnSpPr/>
            <p:nvPr/>
          </p:nvCxnSpPr>
          <p:spPr>
            <a:xfrm>
              <a:off x="2503488" y="2590800"/>
              <a:ext cx="925512" cy="0"/>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descr="An arrow points to striations">
              <a:extLst>
                <a:ext uri="{FF2B5EF4-FFF2-40B4-BE49-F238E27FC236}">
                  <a16:creationId xmlns:a16="http://schemas.microsoft.com/office/drawing/2014/main" id="{FAB71B71-F2BD-CCEE-EF9B-1BFB80C438FF}"/>
                </a:ext>
                <a:ext uri="{C183D7F6-B498-43B3-948B-1728B52AA6E4}">
                  <adec:decorative xmlns:adec="http://schemas.microsoft.com/office/drawing/2017/decorative" val="0"/>
                </a:ext>
              </a:extLst>
            </p:cNvPr>
            <p:cNvCxnSpPr/>
            <p:nvPr/>
          </p:nvCxnSpPr>
          <p:spPr>
            <a:xfrm>
              <a:off x="2870200" y="2579688"/>
              <a:ext cx="427038" cy="488950"/>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descr="An  arrow points to the nucleus of a skeletal muscle fiber">
              <a:extLst>
                <a:ext uri="{FF2B5EF4-FFF2-40B4-BE49-F238E27FC236}">
                  <a16:creationId xmlns:a16="http://schemas.microsoft.com/office/drawing/2014/main" id="{4BF0996F-91A4-47D1-FBD8-EEAABDDB5732}"/>
                </a:ext>
                <a:ext uri="{C183D7F6-B498-43B3-948B-1728B52AA6E4}">
                  <adec:decorative xmlns:adec="http://schemas.microsoft.com/office/drawing/2017/decorative" val="0"/>
                </a:ext>
              </a:extLst>
            </p:cNvPr>
            <p:cNvCxnSpPr/>
            <p:nvPr/>
          </p:nvCxnSpPr>
          <p:spPr>
            <a:xfrm>
              <a:off x="3432175" y="4953000"/>
              <a:ext cx="0" cy="319088"/>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descr="An arrow leads to a bracket showing a skeletal muscle fiber">
              <a:extLst>
                <a:ext uri="{FF2B5EF4-FFF2-40B4-BE49-F238E27FC236}">
                  <a16:creationId xmlns:a16="http://schemas.microsoft.com/office/drawing/2014/main" id="{E893F885-3120-61C5-9BF3-32B67AD466C3}"/>
                </a:ext>
                <a:ext uri="{C183D7F6-B498-43B3-948B-1728B52AA6E4}">
                  <adec:decorative xmlns:adec="http://schemas.microsoft.com/office/drawing/2017/decorative" val="0"/>
                </a:ext>
              </a:extLst>
            </p:cNvPr>
            <p:cNvCxnSpPr/>
            <p:nvPr/>
          </p:nvCxnSpPr>
          <p:spPr>
            <a:xfrm>
              <a:off x="2503488" y="5867400"/>
              <a:ext cx="1992312" cy="0"/>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41988" name="Picture 4" descr="A bracket showing a skeletal muscle fiber">
              <a:extLst>
                <a:ext uri="{FF2B5EF4-FFF2-40B4-BE49-F238E27FC236}">
                  <a16:creationId xmlns:a16="http://schemas.microsoft.com/office/drawing/2014/main" id="{280D6677-A556-EB2A-3AB6-0C0448592FA5}"/>
                </a:ext>
                <a:ext uri="{C183D7F6-B498-43B3-948B-1728B52AA6E4}">
                  <adec:decorative xmlns:adec="http://schemas.microsoft.com/office/drawing/2017/decorative" val="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70400" y="5253038"/>
              <a:ext cx="430213" cy="1239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Rectangle 22" descr="400X&#10;">
              <a:extLst>
                <a:ext uri="{FF2B5EF4-FFF2-40B4-BE49-F238E27FC236}">
                  <a16:creationId xmlns:a16="http://schemas.microsoft.com/office/drawing/2014/main" id="{0FEA05B7-6573-6CB7-CEB4-925A57047E60}"/>
                </a:ext>
              </a:extLst>
            </p:cNvPr>
            <p:cNvSpPr/>
            <p:nvPr/>
          </p:nvSpPr>
          <p:spPr>
            <a:xfrm>
              <a:off x="7024688" y="6203950"/>
              <a:ext cx="820737" cy="460375"/>
            </a:xfrm>
            <a:prstGeom prst="rect">
              <a:avLst/>
            </a:prstGeom>
          </p:spPr>
          <p:txBody>
            <a:bodyPr wrap="none">
              <a:spAutoFit/>
            </a:bodyPr>
            <a:lstStyle/>
            <a:p>
              <a:pPr>
                <a:defRPr/>
              </a:pPr>
              <a:r>
                <a:rPr lang="en-US" altLang="en-US" sz="2400" b="1" dirty="0">
                  <a:solidFill>
                    <a:prstClr val="black"/>
                  </a:solidFill>
                  <a:latin typeface="Calibri"/>
                  <a:ea typeface="+mj-ea"/>
                  <a:cs typeface="+mj-cs"/>
                </a:rPr>
                <a:t>400X</a:t>
              </a:r>
              <a:endParaRPr lang="en-US" dirty="0">
                <a:cs typeface="Arial" charset="0"/>
              </a:endParaRPr>
            </a:p>
          </p:txBody>
        </p:sp>
      </p:grpSp>
      <p:sp>
        <p:nvSpPr>
          <p:cNvPr id="36" name="Rectangle 35">
            <a:extLst>
              <a:ext uri="{FF2B5EF4-FFF2-40B4-BE49-F238E27FC236}">
                <a16:creationId xmlns:a16="http://schemas.microsoft.com/office/drawing/2014/main" id="{0117F2A1-54F1-BAF6-6535-69290B855AAE}"/>
              </a:ext>
              <a:ext uri="{C183D7F6-B498-43B3-948B-1728B52AA6E4}">
                <adec:decorative xmlns:adec="http://schemas.microsoft.com/office/drawing/2017/decorative" val="1"/>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Smooth Muscle Tissue (1 of 2)&#10;(A Transverse Section of the Muscularis Bilayer of Small Intestine)">
            <a:extLst>
              <a:ext uri="{FF2B5EF4-FFF2-40B4-BE49-F238E27FC236}">
                <a16:creationId xmlns:a16="http://schemas.microsoft.com/office/drawing/2014/main" id="{CAE5C821-69C3-A5A6-A441-E326BBEC710A}"/>
              </a:ext>
            </a:extLst>
          </p:cNvPr>
          <p:cNvSpPr>
            <a:spLocks noGrp="1"/>
          </p:cNvSpPr>
          <p:nvPr>
            <p:ph type="title"/>
          </p:nvPr>
        </p:nvSpPr>
        <p:spPr>
          <a:xfrm>
            <a:off x="12539" y="228601"/>
            <a:ext cx="9144000" cy="990600"/>
          </a:xfrm>
        </p:spPr>
        <p:txBody>
          <a:bodyPr/>
          <a:lstStyle/>
          <a:p>
            <a:pPr marL="0" marR="0" lvl="0" indent="0" defTabSz="914400" rtl="0" eaLnBrk="0" fontAlgn="base" latinLnBrk="0" hangingPunct="0">
              <a:lnSpc>
                <a:spcPct val="100000"/>
              </a:lnSpc>
              <a:spcBef>
                <a:spcPct val="0"/>
              </a:spcBef>
              <a:spcAft>
                <a:spcPct val="0"/>
              </a:spcAft>
              <a:tabLst/>
              <a:defRPr/>
            </a:pPr>
            <a:r>
              <a:rPr kumimoji="0" lang="en-US" altLang="en-US" sz="3200" b="1" i="0" u="none" strike="noStrike" kern="1200" cap="none" spc="0" normalizeH="0" baseline="0" noProof="0" dirty="0">
                <a:ln>
                  <a:noFill/>
                </a:ln>
                <a:solidFill>
                  <a:prstClr val="black"/>
                </a:solidFill>
                <a:effectLst/>
                <a:uLnTx/>
                <a:uFillTx/>
                <a:latin typeface="Calibri"/>
                <a:ea typeface="+mn-ea"/>
                <a:cs typeface="Arial" charset="0"/>
              </a:rPr>
              <a:t>Smooth Muscle Tissue </a:t>
            </a:r>
            <a:r>
              <a:rPr kumimoji="0" lang="en-US" altLang="en-US" sz="3200" b="1"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(1 of 2)</a:t>
            </a:r>
            <a:br>
              <a:rPr kumimoji="0" lang="en-US" altLang="en-US" sz="3200" b="1" i="0" u="none" strike="noStrike" kern="1200" cap="none" spc="0" normalizeH="0" baseline="0" noProof="0" dirty="0">
                <a:ln>
                  <a:noFill/>
                </a:ln>
                <a:solidFill>
                  <a:prstClr val="black"/>
                </a:solidFill>
                <a:effectLst/>
                <a:uLnTx/>
                <a:uFillTx/>
                <a:latin typeface="Calibri"/>
                <a:ea typeface="+mn-ea"/>
                <a:cs typeface="Arial" charset="0"/>
              </a:rPr>
            </a:br>
            <a:r>
              <a:rPr kumimoji="0" lang="en-US" altLang="en-US" sz="2400" b="1" i="0" u="none" strike="noStrike" kern="1200" cap="none" spc="0" normalizeH="0" baseline="0" noProof="0" dirty="0">
                <a:ln>
                  <a:noFill/>
                </a:ln>
                <a:solidFill>
                  <a:prstClr val="black"/>
                </a:solidFill>
                <a:effectLst/>
                <a:uLnTx/>
                <a:uFillTx/>
                <a:latin typeface="Calibri"/>
                <a:ea typeface="+mn-ea"/>
                <a:cs typeface="Arial" charset="0"/>
              </a:rPr>
              <a:t>(A Transverse Section of the Muscularis Bilayer of Small Intestine)</a:t>
            </a:r>
            <a:endParaRPr lang="en-US" dirty="0"/>
          </a:p>
        </p:txBody>
      </p:sp>
      <p:pic>
        <p:nvPicPr>
          <p:cNvPr id="5" name="Content Placeholder 6" descr="The image shows a highly magnified microscopic view of smooth muscle tissue from the muscularis bilayer of the small intestine. It features two layers of smooth muscle tissue. The upper part displays smooth muscle cells sectioned transversely, with their densely packed blue nuclei. The lower section shows smooth muscle cells sectioned longitudinally. Notice the spindle-shaped cells within.">
            <a:extLst>
              <a:ext uri="{FF2B5EF4-FFF2-40B4-BE49-F238E27FC236}">
                <a16:creationId xmlns:a16="http://schemas.microsoft.com/office/drawing/2014/main" id="{EE6C2CFC-3D73-2FA0-C2CD-201C51D08EA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24327" y="1600200"/>
            <a:ext cx="7895346" cy="4525963"/>
          </a:xfrm>
        </p:spPr>
      </p:pic>
    </p:spTree>
    <p:extLst>
      <p:ext uri="{BB962C8B-B14F-4D97-AF65-F5344CB8AC3E}">
        <p14:creationId xmlns:p14="http://schemas.microsoft.com/office/powerpoint/2010/main" val="1634218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Smooth Muscle Tissue (2 of 2)">
            <a:extLst>
              <a:ext uri="{FF2B5EF4-FFF2-40B4-BE49-F238E27FC236}">
                <a16:creationId xmlns:a16="http://schemas.microsoft.com/office/drawing/2014/main" id="{D3F2E677-8128-BA1F-F5AB-8B1A7DA30995}"/>
              </a:ext>
            </a:extLst>
          </p:cNvPr>
          <p:cNvSpPr>
            <a:spLocks noGrp="1"/>
          </p:cNvSpPr>
          <p:nvPr>
            <p:ph type="title"/>
          </p:nvPr>
        </p:nvSpPr>
        <p:spPr>
          <a:xfrm>
            <a:off x="-3858" y="303213"/>
            <a:ext cx="9144000" cy="458787"/>
          </a:xfrm>
        </p:spPr>
        <p:txBody>
          <a:bodyPr/>
          <a:lstStyle/>
          <a:p>
            <a:pPr>
              <a:defRPr/>
            </a:pPr>
            <a:r>
              <a:rPr lang="en-US" altLang="en-US" sz="3200" b="1" dirty="0">
                <a:solidFill>
                  <a:prstClr val="black"/>
                </a:solidFill>
                <a:ea typeface="+mn-ea"/>
                <a:cs typeface="Arial" charset="0"/>
              </a:rPr>
              <a:t>Smooth Muscle Tissue </a:t>
            </a:r>
            <a:r>
              <a:rPr lang="en-US" altLang="en-US" sz="3200" b="1" dirty="0">
                <a:solidFill>
                  <a:srgbClr val="000000"/>
                </a:solidFill>
              </a:rPr>
              <a:t>(2 of 2)</a:t>
            </a:r>
            <a:br>
              <a:rPr lang="en-US" altLang="en-US" sz="3200" b="1" dirty="0">
                <a:solidFill>
                  <a:prstClr val="black"/>
                </a:solidFill>
                <a:ea typeface="+mn-ea"/>
                <a:cs typeface="Arial" charset="0"/>
              </a:rPr>
            </a:br>
            <a:endParaRPr lang="en-US" sz="2400" dirty="0"/>
          </a:p>
        </p:txBody>
      </p:sp>
      <p:grpSp>
        <p:nvGrpSpPr>
          <p:cNvPr id="3" name="Group 2" descr="The image shows a microscopic view of smooth muscle tissue at 400x magnification. The top section of the image features a longitudinal view of elongated  muscle cells. Below this, a transverse view of smooth muscle cells with their nuclei appearing as small dark spots.">
            <a:extLst>
              <a:ext uri="{FF2B5EF4-FFF2-40B4-BE49-F238E27FC236}">
                <a16:creationId xmlns:a16="http://schemas.microsoft.com/office/drawing/2014/main" id="{49C6ED53-4D63-EE8D-599E-294CFA3406C1}"/>
              </a:ext>
            </a:extLst>
          </p:cNvPr>
          <p:cNvGrpSpPr/>
          <p:nvPr/>
        </p:nvGrpSpPr>
        <p:grpSpPr>
          <a:xfrm>
            <a:off x="712788" y="830262"/>
            <a:ext cx="7745412" cy="5808663"/>
            <a:chOff x="712788" y="830262"/>
            <a:chExt cx="7745412" cy="5808663"/>
          </a:xfrm>
        </p:grpSpPr>
        <p:pic>
          <p:nvPicPr>
            <p:cNvPr id="44034" name="Picture 2" descr="Smooth Muscle Tissue 400X">
              <a:extLst>
                <a:ext uri="{FF2B5EF4-FFF2-40B4-BE49-F238E27FC236}">
                  <a16:creationId xmlns:a16="http://schemas.microsoft.com/office/drawing/2014/main" id="{1E4717DF-1FDB-4CA2-96F5-21074F7ACF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2788" y="830262"/>
              <a:ext cx="7745412" cy="580866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44036" name="Rectangle 4" descr="400X&#10;">
              <a:extLst>
                <a:ext uri="{FF2B5EF4-FFF2-40B4-BE49-F238E27FC236}">
                  <a16:creationId xmlns:a16="http://schemas.microsoft.com/office/drawing/2014/main" id="{A213243A-EEA0-796A-9484-FA8B193C2885}"/>
                </a:ext>
              </a:extLst>
            </p:cNvPr>
            <p:cNvSpPr>
              <a:spLocks noChangeArrowheads="1"/>
            </p:cNvSpPr>
            <p:nvPr/>
          </p:nvSpPr>
          <p:spPr bwMode="auto">
            <a:xfrm>
              <a:off x="7637463" y="6176963"/>
              <a:ext cx="8207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2400" b="1" dirty="0">
                  <a:solidFill>
                    <a:srgbClr val="000000"/>
                  </a:solidFill>
                </a:rPr>
                <a:t>400X</a:t>
              </a:r>
              <a:endParaRPr lang="en-US" altLang="en-US" sz="1800" dirty="0"/>
            </a:p>
          </p:txBody>
        </p:sp>
      </p:grpSp>
      <p:sp>
        <p:nvSpPr>
          <p:cNvPr id="12" name="Rectangle 11">
            <a:extLst>
              <a:ext uri="{FF2B5EF4-FFF2-40B4-BE49-F238E27FC236}">
                <a16:creationId xmlns:a16="http://schemas.microsoft.com/office/drawing/2014/main" id="{A1401C6C-0902-06CB-625C-41CC132AD9EA}"/>
              </a:ext>
              <a:ext uri="{C183D7F6-B498-43B3-948B-1728B52AA6E4}">
                <adec:decorative xmlns:adec="http://schemas.microsoft.com/office/drawing/2017/decorative" val="1"/>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A Comparison Between Smooth Muscle and Dense Regular Collagenous Connective Tissues">
            <a:extLst>
              <a:ext uri="{FF2B5EF4-FFF2-40B4-BE49-F238E27FC236}">
                <a16:creationId xmlns:a16="http://schemas.microsoft.com/office/drawing/2014/main" id="{5E828AC4-C48B-837B-E558-A1090B94575F}"/>
              </a:ext>
            </a:extLst>
          </p:cNvPr>
          <p:cNvSpPr>
            <a:spLocks noGrp="1"/>
          </p:cNvSpPr>
          <p:nvPr>
            <p:ph type="title"/>
          </p:nvPr>
        </p:nvSpPr>
        <p:spPr/>
        <p:txBody>
          <a:bodyPr/>
          <a:lstStyle/>
          <a:p>
            <a:r>
              <a:rPr kumimoji="0" lang="en-US" altLang="en-US" sz="3200" b="1" i="0" u="none" strike="noStrike" kern="1200" cap="none" spc="0" normalizeH="0" baseline="0" noProof="0" dirty="0">
                <a:ln>
                  <a:noFill/>
                </a:ln>
                <a:solidFill>
                  <a:prstClr val="black"/>
                </a:solidFill>
                <a:effectLst/>
                <a:uLnTx/>
                <a:uFillTx/>
                <a:latin typeface="Calibri"/>
                <a:ea typeface="+mj-ea"/>
                <a:cs typeface="Arial" charset="0"/>
              </a:rPr>
              <a:t>A Comparison Between Smooth Muscle and Dense Regular Collagenous Connective Tissues</a:t>
            </a:r>
            <a:endParaRPr lang="en-US" dirty="0"/>
          </a:p>
        </p:txBody>
      </p:sp>
      <p:pic>
        <p:nvPicPr>
          <p:cNvPr id="6" name="Content Placeholder 5" descr="The image displays a comparison between smooth muscle tissue and dense regular collagenous connective tissue, both shown at a magnification of 400 times. The top section presents smooth muscle tissue, characterized by elongated, spindle-shaped cells. The tissue has a predominantly purplish-pink hue with dark, elongated nuclei visible throughout. The lower section features dense regular collagenous connective tissue, which exhibits wavy, parallel bundles of collagen fibers that almost alternate with parallel lines of dark fibroblast nuclei. ">
            <a:extLst>
              <a:ext uri="{FF2B5EF4-FFF2-40B4-BE49-F238E27FC236}">
                <a16:creationId xmlns:a16="http://schemas.microsoft.com/office/drawing/2014/main" id="{2ADC954D-3C86-A131-7A9B-9CB0836E342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77090" y="1593230"/>
            <a:ext cx="7389819" cy="4990132"/>
          </a:xfrm>
        </p:spPr>
      </p:pic>
    </p:spTree>
    <p:extLst>
      <p:ext uri="{BB962C8B-B14F-4D97-AF65-F5344CB8AC3E}">
        <p14:creationId xmlns:p14="http://schemas.microsoft.com/office/powerpoint/2010/main" val="3962948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Cardiac Muscle Tissue (1 of 2) ">
            <a:extLst>
              <a:ext uri="{FF2B5EF4-FFF2-40B4-BE49-F238E27FC236}">
                <a16:creationId xmlns:a16="http://schemas.microsoft.com/office/drawing/2014/main" id="{BC79E0F6-C847-B6D5-325F-E08D79F9796F}"/>
              </a:ext>
            </a:extLst>
          </p:cNvPr>
          <p:cNvSpPr>
            <a:spLocks noGrp="1"/>
          </p:cNvSpPr>
          <p:nvPr>
            <p:ph type="title"/>
          </p:nvPr>
        </p:nvSpPr>
        <p:spPr>
          <a:xfrm>
            <a:off x="457200" y="274638"/>
            <a:ext cx="8229600" cy="639762"/>
          </a:xfrm>
        </p:spPr>
        <p:txBody>
          <a:bodyPr/>
          <a:lstStyle/>
          <a:p>
            <a:r>
              <a:rPr kumimoji="0" lang="en-US" altLang="en-US" sz="3200" b="1" i="0" u="none" strike="noStrike" kern="1200" cap="none" spc="0" normalizeH="0" baseline="0" noProof="0" dirty="0">
                <a:ln>
                  <a:noFill/>
                </a:ln>
                <a:solidFill>
                  <a:prstClr val="black"/>
                </a:solidFill>
                <a:effectLst/>
                <a:uLnTx/>
                <a:uFillTx/>
                <a:latin typeface="Calibri"/>
                <a:ea typeface="+mj-ea"/>
                <a:cs typeface="+mj-cs"/>
              </a:rPr>
              <a:t>Cardiac Muscle Tissue </a:t>
            </a:r>
            <a:r>
              <a:rPr kumimoji="0" lang="en-US" altLang="en-US" sz="3200" b="1" i="0" u="none" strike="noStrike" kern="1200" cap="none" spc="0" normalizeH="0" baseline="0" noProof="0" dirty="0">
                <a:ln>
                  <a:noFill/>
                </a:ln>
                <a:solidFill>
                  <a:srgbClr val="000000"/>
                </a:solidFill>
                <a:effectLst/>
                <a:uLnTx/>
                <a:uFillTx/>
                <a:latin typeface="Calibri"/>
                <a:ea typeface="+mj-ea"/>
                <a:cs typeface="+mj-cs"/>
              </a:rPr>
              <a:t>(1 of 2)</a:t>
            </a:r>
            <a:r>
              <a:rPr kumimoji="0" lang="en-US" altLang="en-US" sz="3200" b="1" i="0" u="none" strike="noStrike" kern="1200" cap="none" spc="0" normalizeH="0" baseline="0" noProof="0" dirty="0">
                <a:ln>
                  <a:noFill/>
                </a:ln>
                <a:solidFill>
                  <a:prstClr val="black"/>
                </a:solidFill>
                <a:effectLst/>
                <a:uLnTx/>
                <a:uFillTx/>
                <a:latin typeface="Calibri"/>
                <a:ea typeface="+mj-ea"/>
                <a:cs typeface="+mj-cs"/>
              </a:rPr>
              <a:t> </a:t>
            </a:r>
            <a:endParaRPr lang="en-US" dirty="0"/>
          </a:p>
        </p:txBody>
      </p:sp>
      <p:pic>
        <p:nvPicPr>
          <p:cNvPr id="6" name="Content Placeholder 5" descr="The image displays a microscopic view of cardiac muscle tissue at 400x magnification, predominantly in shades of blue. The tissue has cylindrical, striated muscle cells running horizontally across the image, interspersed with darker oval-shaped nuclei. Black arrows point to specific structures, including the cardiac muscle cell nucleus, intercalated discs, and the cardiac muscle cell.">
            <a:extLst>
              <a:ext uri="{FF2B5EF4-FFF2-40B4-BE49-F238E27FC236}">
                <a16:creationId xmlns:a16="http://schemas.microsoft.com/office/drawing/2014/main" id="{295795B6-E918-26E8-7E80-6E7B805706D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70950" y="1143000"/>
            <a:ext cx="8402100" cy="5287962"/>
          </a:xfrm>
        </p:spPr>
      </p:pic>
    </p:spTree>
    <p:extLst>
      <p:ext uri="{BB962C8B-B14F-4D97-AF65-F5344CB8AC3E}">
        <p14:creationId xmlns:p14="http://schemas.microsoft.com/office/powerpoint/2010/main" val="22734832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Cardiac Muscle Tissue (2 of 2) ">
            <a:extLst>
              <a:ext uri="{FF2B5EF4-FFF2-40B4-BE49-F238E27FC236}">
                <a16:creationId xmlns:a16="http://schemas.microsoft.com/office/drawing/2014/main" id="{7975F867-4C4C-139F-63AE-C2BCCCB4D644}"/>
              </a:ext>
            </a:extLst>
          </p:cNvPr>
          <p:cNvSpPr>
            <a:spLocks noGrp="1"/>
          </p:cNvSpPr>
          <p:nvPr>
            <p:ph type="title"/>
          </p:nvPr>
        </p:nvSpPr>
        <p:spPr>
          <a:xfrm>
            <a:off x="449484" y="76200"/>
            <a:ext cx="8229600" cy="639762"/>
          </a:xfrm>
        </p:spPr>
        <p:txBody>
          <a:bodyPr/>
          <a:lstStyle/>
          <a:p>
            <a:r>
              <a:rPr kumimoji="0" lang="en-US" altLang="en-US" sz="3200" b="1" i="0" u="none" strike="noStrike" kern="1200" cap="none" spc="0" normalizeH="0" baseline="0" noProof="0" dirty="0">
                <a:ln>
                  <a:noFill/>
                </a:ln>
                <a:solidFill>
                  <a:prstClr val="black"/>
                </a:solidFill>
                <a:effectLst/>
                <a:uLnTx/>
                <a:uFillTx/>
                <a:latin typeface="Calibri" panose="020F0502020204030204" pitchFamily="34" charset="0"/>
                <a:ea typeface="+mj-ea"/>
                <a:cs typeface="Arial" panose="020B0604020202020204" pitchFamily="34" charset="0"/>
              </a:rPr>
              <a:t>Cardiac Muscle Tissue </a:t>
            </a:r>
            <a:r>
              <a:rPr kumimoji="0" lang="en-US" altLang="en-US" sz="3200" b="1" i="0" u="none" strike="noStrike" kern="1200" cap="none" spc="0" normalizeH="0" baseline="0" noProof="0" dirty="0">
                <a:ln>
                  <a:noFill/>
                </a:ln>
                <a:solidFill>
                  <a:srgbClr val="000000"/>
                </a:solidFill>
                <a:effectLst/>
                <a:uLnTx/>
                <a:uFillTx/>
                <a:latin typeface="Calibri" panose="020F0502020204030204" pitchFamily="34" charset="0"/>
                <a:ea typeface="+mj-ea"/>
                <a:cs typeface="Arial" panose="020B0604020202020204" pitchFamily="34" charset="0"/>
              </a:rPr>
              <a:t>(2 of 2)</a:t>
            </a:r>
            <a:r>
              <a:rPr kumimoji="0" lang="en-US" altLang="en-US" sz="3200" b="1" i="0" u="none" strike="noStrike" kern="1200" cap="none" spc="0" normalizeH="0" baseline="0" noProof="0" dirty="0">
                <a:ln>
                  <a:noFill/>
                </a:ln>
                <a:solidFill>
                  <a:prstClr val="black"/>
                </a:solidFill>
                <a:effectLst/>
                <a:uLnTx/>
                <a:uFillTx/>
                <a:latin typeface="Calibri" panose="020F0502020204030204" pitchFamily="34" charset="0"/>
                <a:ea typeface="+mj-ea"/>
                <a:cs typeface="Arial" panose="020B0604020202020204" pitchFamily="34" charset="0"/>
              </a:rPr>
              <a:t> </a:t>
            </a:r>
            <a:endParaRPr lang="en-US" dirty="0"/>
          </a:p>
        </p:txBody>
      </p:sp>
      <p:pic>
        <p:nvPicPr>
          <p:cNvPr id="6" name="Content Placeholder 5" descr="The image shows a highly magnified view of cardiac muscle tissue stained in shades of pink. The muscle fibers run diagonally across the frame, displaying a striated pattern with light and dark bands. The oval-shaped nuclei are slightly darker in color. The few dark lines shown represent the intercalated discs connecting cardiac muscle cells end-to-end. The image has a labeled magnification of 400X.">
            <a:extLst>
              <a:ext uri="{FF2B5EF4-FFF2-40B4-BE49-F238E27FC236}">
                <a16:creationId xmlns:a16="http://schemas.microsoft.com/office/drawing/2014/main" id="{2E938D97-7039-8814-6C29-AB071D64287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33997" y="914400"/>
            <a:ext cx="7876005" cy="5562600"/>
          </a:xfrm>
        </p:spPr>
      </p:pic>
    </p:spTree>
    <p:extLst>
      <p:ext uri="{BB962C8B-B14F-4D97-AF65-F5344CB8AC3E}">
        <p14:creationId xmlns:p14="http://schemas.microsoft.com/office/powerpoint/2010/main" val="29208712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Title 1" descr="Nervous Tissue (1 of 3) &#10;">
            <a:extLst>
              <a:ext uri="{FF2B5EF4-FFF2-40B4-BE49-F238E27FC236}">
                <a16:creationId xmlns:a16="http://schemas.microsoft.com/office/drawing/2014/main" id="{D1C0C9F4-B310-4D89-27E0-4DFEF9571074}"/>
              </a:ext>
            </a:extLst>
          </p:cNvPr>
          <p:cNvSpPr txBox="1">
            <a:spLocks noGrp="1"/>
          </p:cNvSpPr>
          <p:nvPr>
            <p:ph type="title" idx="4294967295"/>
          </p:nvPr>
        </p:nvSpPr>
        <p:spPr bwMode="auto">
          <a:xfrm>
            <a:off x="0" y="228600"/>
            <a:ext cx="9144000" cy="457200"/>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chemeClr val="tx1"/>
                </a:solidFill>
                <a:effectLst/>
                <a:uLnTx/>
                <a:uFillTx/>
                <a:latin typeface="Calibri" panose="020F0502020204030204" pitchFamily="34" charset="0"/>
                <a:ea typeface="+mn-ea"/>
                <a:cs typeface="Arial" panose="020B0604020202020204" pitchFamily="34" charset="0"/>
              </a:rPr>
              <a:t>Nervous Tissue </a:t>
            </a:r>
            <a:r>
              <a:rPr kumimoji="0" lang="en-US" altLang="en-US" sz="32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(1 of 3)</a:t>
            </a:r>
            <a:r>
              <a:rPr kumimoji="0" lang="en-US" altLang="en-US" sz="3200" b="1" i="0" u="none" strike="noStrike" kern="1200" cap="none" spc="0" normalizeH="0" baseline="0" noProof="0" dirty="0">
                <a:ln>
                  <a:noFill/>
                </a:ln>
                <a:solidFill>
                  <a:schemeClr val="tx1"/>
                </a:solidFill>
                <a:effectLst/>
                <a:uLnTx/>
                <a:uFillTx/>
                <a:latin typeface="Calibri" panose="020F0502020204030204" pitchFamily="34" charset="0"/>
                <a:ea typeface="+mn-ea"/>
                <a:cs typeface="Arial" panose="020B0604020202020204" pitchFamily="34" charset="0"/>
              </a:rPr>
              <a:t> </a:t>
            </a:r>
          </a:p>
        </p:txBody>
      </p:sp>
      <p:pic>
        <p:nvPicPr>
          <p:cNvPr id="48130" name="Picture 2" descr="Nervous Tissue magnified 100X.&#10;">
            <a:extLst>
              <a:ext uri="{FF2B5EF4-FFF2-40B4-BE49-F238E27FC236}">
                <a16:creationId xmlns:a16="http://schemas.microsoft.com/office/drawing/2014/main" id="{67CA075D-8A24-1DFE-22DA-45820A31E6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900" y="857250"/>
            <a:ext cx="7696200" cy="57721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AC9BF5CB-809D-EF94-68F1-ECEEEA422299}"/>
              </a:ext>
              <a:ext uri="{C183D7F6-B498-43B3-948B-1728B52AA6E4}">
                <adec:decorative xmlns:adec="http://schemas.microsoft.com/office/drawing/2017/decorative" val="1"/>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48133" name="Rectangle 1" descr="100X">
            <a:extLst>
              <a:ext uri="{FF2B5EF4-FFF2-40B4-BE49-F238E27FC236}">
                <a16:creationId xmlns:a16="http://schemas.microsoft.com/office/drawing/2014/main" id="{41C47566-6371-817E-1F10-1459D23F2335}"/>
              </a:ext>
            </a:extLst>
          </p:cNvPr>
          <p:cNvSpPr>
            <a:spLocks noChangeArrowheads="1"/>
          </p:cNvSpPr>
          <p:nvPr/>
        </p:nvSpPr>
        <p:spPr bwMode="auto">
          <a:xfrm>
            <a:off x="7608888" y="6167438"/>
            <a:ext cx="8207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2400" b="1" dirty="0">
                <a:solidFill>
                  <a:srgbClr val="000000"/>
                </a:solidFill>
              </a:rPr>
              <a:t>100X</a:t>
            </a:r>
            <a:endParaRPr lang="en-US" altLang="en-US" sz="1800" b="1" dirty="0"/>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PVERSION" val="5"/>
  <p:tag name="TPFULLVERSION" val="5.3.2.24"/>
  <p:tag name="PPTVERSION" val="15"/>
  <p:tag name="TPOS" val="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3295</TotalTime>
  <Words>207</Words>
  <Application>Microsoft Office PowerPoint</Application>
  <PresentationFormat>On-screen Show (4:3)</PresentationFormat>
  <Paragraphs>45</Paragraphs>
  <Slides>11</Slides>
  <Notes>5</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11</vt:i4>
      </vt:variant>
    </vt:vector>
  </HeadingPairs>
  <TitlesOfParts>
    <vt:vector size="14" baseType="lpstr">
      <vt:lpstr>Arial</vt:lpstr>
      <vt:lpstr>Calibri</vt:lpstr>
      <vt:lpstr>Office Theme</vt:lpstr>
      <vt:lpstr> Histology Slides Part 3 Muscle and Nervous Tissues  Photographed by: Mr. James Henry   Labeled and Made Accessible by: Dr. Laila Nimri   Edited by:              Dr. Maya Byfield                      Mr. James Henry               Dist. Prof. Mary Dolnack          Dr. Syed Arif Humayun                            Dr. Essa Farah             Dr. Laila Nimri  </vt:lpstr>
      <vt:lpstr>Skeletal Muscle Tissue (1 of 2)</vt:lpstr>
      <vt:lpstr>Skeletal Muscle Tissue (2 of 2)</vt:lpstr>
      <vt:lpstr>Smooth Muscle Tissue (1 of 2) (A Transverse Section of the Muscularis Bilayer of Small Intestine)</vt:lpstr>
      <vt:lpstr>Smooth Muscle Tissue (2 of 2) </vt:lpstr>
      <vt:lpstr>A Comparison Between Smooth Muscle and Dense Regular Collagenous Connective Tissues</vt:lpstr>
      <vt:lpstr>Cardiac Muscle Tissue (1 of 2) </vt:lpstr>
      <vt:lpstr>Cardiac Muscle Tissue (2 of 2) </vt:lpstr>
      <vt:lpstr>Nervous Tissue (1 of 3) </vt:lpstr>
      <vt:lpstr>Nervous Tissue (2 of 3) </vt:lpstr>
      <vt:lpstr>Nervous Tissue (3 of 3) </vt:lpstr>
    </vt:vector>
  </TitlesOfParts>
  <Company>Seminole State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Anatomy and Physiology I</dc:title>
  <dc:creator>Seminole State</dc:creator>
  <cp:lastModifiedBy>Laila Nimri</cp:lastModifiedBy>
  <cp:revision>231</cp:revision>
  <dcterms:created xsi:type="dcterms:W3CDTF">2013-09-06T15:58:57Z</dcterms:created>
  <dcterms:modified xsi:type="dcterms:W3CDTF">2026-01-25T13:38:03Z</dcterms:modified>
</cp:coreProperties>
</file>