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376" r:id="rId2"/>
    <p:sldId id="308" r:id="rId3"/>
    <p:sldId id="379" r:id="rId4"/>
    <p:sldId id="305" r:id="rId5"/>
    <p:sldId id="370" r:id="rId6"/>
    <p:sldId id="372" r:id="rId7"/>
    <p:sldId id="312" r:id="rId8"/>
    <p:sldId id="311" r:id="rId9"/>
    <p:sldId id="313" r:id="rId10"/>
    <p:sldId id="318" r:id="rId11"/>
    <p:sldId id="317" r:id="rId12"/>
    <p:sldId id="316" r:id="rId13"/>
    <p:sldId id="322" r:id="rId14"/>
    <p:sldId id="323" r:id="rId15"/>
    <p:sldId id="298" r:id="rId16"/>
    <p:sldId id="324" r:id="rId17"/>
    <p:sldId id="374" r:id="rId18"/>
    <p:sldId id="378" r:id="rId19"/>
  </p:sldIdLst>
  <p:sldSz cx="9144000" cy="6858000" type="screen4x3"/>
  <p:notesSz cx="6858000" cy="9144000"/>
  <p:custDataLst>
    <p:tags r:id="rId21"/>
  </p:custDataLst>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BC32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0" autoAdjust="0"/>
    <p:restoredTop sz="86410" autoAdjust="0"/>
  </p:normalViewPr>
  <p:slideViewPr>
    <p:cSldViewPr>
      <p:cViewPr varScale="1">
        <p:scale>
          <a:sx n="66" d="100"/>
          <a:sy n="66" d="100"/>
        </p:scale>
        <p:origin x="470" y="6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p:cViewPr varScale="1">
        <p:scale>
          <a:sx n="88" d="100"/>
          <a:sy n="88" d="100"/>
        </p:scale>
        <p:origin x="3822"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DD92403-C120-790C-E61D-273D846DED47}"/>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a:extLst>
              <a:ext uri="{FF2B5EF4-FFF2-40B4-BE49-F238E27FC236}">
                <a16:creationId xmlns:a16="http://schemas.microsoft.com/office/drawing/2014/main" id="{B5555474-C005-DC99-6F08-097D071765F5}"/>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41C42639-C1DC-4E86-9005-7ACC7ED6CB4B}" type="datetimeFigureOut">
              <a:rPr lang="en-US"/>
              <a:pPr>
                <a:defRPr/>
              </a:pPr>
              <a:t>1/23/2026</a:t>
            </a:fld>
            <a:endParaRPr lang="en-US"/>
          </a:p>
        </p:txBody>
      </p:sp>
      <p:sp>
        <p:nvSpPr>
          <p:cNvPr id="4" name="Slide Image Placeholder 3">
            <a:extLst>
              <a:ext uri="{FF2B5EF4-FFF2-40B4-BE49-F238E27FC236}">
                <a16:creationId xmlns:a16="http://schemas.microsoft.com/office/drawing/2014/main" id="{BB5698E0-D255-5303-A12C-A4DA745D5C28}"/>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A11CF3F7-F2CB-31D3-BAAA-D505AFEA3DD6}"/>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C65A57D6-9F8C-E345-B3D3-4A2BC54EA4CB}"/>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7" name="Slide Number Placeholder 6">
            <a:extLst>
              <a:ext uri="{FF2B5EF4-FFF2-40B4-BE49-F238E27FC236}">
                <a16:creationId xmlns:a16="http://schemas.microsoft.com/office/drawing/2014/main" id="{9A4F019E-13D3-8F6B-CBEC-0B7D3877E49C}"/>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D91A9620-CCA6-4547-B7F3-F7122A89512B}"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Simple Squamous Epithelium (Surface View) 400X and 1000X</a:t>
            </a:r>
          </a:p>
          <a:p>
            <a:endParaRPr lang="en-US" dirty="0"/>
          </a:p>
        </p:txBody>
      </p:sp>
      <p:sp>
        <p:nvSpPr>
          <p:cNvPr id="4" name="Slide Number Placeholder 3"/>
          <p:cNvSpPr>
            <a:spLocks noGrp="1"/>
          </p:cNvSpPr>
          <p:nvPr>
            <p:ph type="sldNum" sz="quarter" idx="5"/>
          </p:nvPr>
        </p:nvSpPr>
        <p:spPr/>
        <p:txBody>
          <a:bodyPr/>
          <a:lstStyle/>
          <a:p>
            <a:fld id="{D91A9620-CCA6-4547-B7F3-F7122A89512B}" type="slidenum">
              <a:rPr lang="en-US" altLang="en-US" smtClean="0"/>
              <a:pPr/>
              <a:t>2</a:t>
            </a:fld>
            <a:endParaRPr lang="en-US" altLang="en-US"/>
          </a:p>
        </p:txBody>
      </p:sp>
    </p:spTree>
    <p:extLst>
      <p:ext uri="{BB962C8B-B14F-4D97-AF65-F5344CB8AC3E}">
        <p14:creationId xmlns:p14="http://schemas.microsoft.com/office/powerpoint/2010/main" val="1839023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Ciliated Pseudostratified Columnar Epithelium (Trachea) 400X</a:t>
            </a:r>
          </a:p>
        </p:txBody>
      </p:sp>
      <p:sp>
        <p:nvSpPr>
          <p:cNvPr id="4" name="Slide Number Placeholder 3"/>
          <p:cNvSpPr>
            <a:spLocks noGrp="1"/>
          </p:cNvSpPr>
          <p:nvPr>
            <p:ph type="sldNum" sz="quarter" idx="5"/>
          </p:nvPr>
        </p:nvSpPr>
        <p:spPr/>
        <p:txBody>
          <a:bodyPr/>
          <a:lstStyle/>
          <a:p>
            <a:fld id="{D91A9620-CCA6-4547-B7F3-F7122A89512B}" type="slidenum">
              <a:rPr lang="en-US" altLang="en-US" smtClean="0"/>
              <a:pPr/>
              <a:t>11</a:t>
            </a:fld>
            <a:endParaRPr lang="en-US" altLang="en-US"/>
          </a:p>
        </p:txBody>
      </p:sp>
    </p:spTree>
    <p:extLst>
      <p:ext uri="{BB962C8B-B14F-4D97-AF65-F5344CB8AC3E}">
        <p14:creationId xmlns:p14="http://schemas.microsoft.com/office/powerpoint/2010/main" val="15559554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A8371364-EF03-E1AC-84CA-798ABE06C3B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309F4EC8-16D9-C7BE-D446-495581A3F80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Ciliated Pseudostratified Columnar Epithelium (Trachea) 1000X</a:t>
            </a:r>
          </a:p>
        </p:txBody>
      </p:sp>
      <p:sp>
        <p:nvSpPr>
          <p:cNvPr id="55300" name="Slide Number Placeholder 3">
            <a:extLst>
              <a:ext uri="{FF2B5EF4-FFF2-40B4-BE49-F238E27FC236}">
                <a16:creationId xmlns:a16="http://schemas.microsoft.com/office/drawing/2014/main" id="{B5895568-4838-8994-B8E5-A534528405D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8069EAA-7F20-4C5D-BFD5-F3884DA76659}" type="slidenum">
              <a:rPr lang="en-US" altLang="en-US"/>
              <a:pPr>
                <a:spcBef>
                  <a:spcPct val="0"/>
                </a:spcBef>
              </a:pPr>
              <a:t>12</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76AC430F-B786-6E58-B2D8-0B7DD8D82AB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a:extLst>
              <a:ext uri="{FF2B5EF4-FFF2-40B4-BE49-F238E27FC236}">
                <a16:creationId xmlns:a16="http://schemas.microsoft.com/office/drawing/2014/main" id="{2576B6CC-068D-6184-FC08-EEE37F83D1D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Transitional Epithelium 400X</a:t>
            </a:r>
          </a:p>
        </p:txBody>
      </p:sp>
      <p:sp>
        <p:nvSpPr>
          <p:cNvPr id="57348" name="Slide Number Placeholder 3">
            <a:extLst>
              <a:ext uri="{FF2B5EF4-FFF2-40B4-BE49-F238E27FC236}">
                <a16:creationId xmlns:a16="http://schemas.microsoft.com/office/drawing/2014/main" id="{01C986DE-F08B-8431-1894-943923B29E8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3DD992A-25C2-46EF-B0A5-C523E97A27D3}" type="slidenum">
              <a:rPr lang="en-US" altLang="en-US"/>
              <a:pPr>
                <a:spcBef>
                  <a:spcPct val="0"/>
                </a:spcBef>
              </a:pPr>
              <a:t>13</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Transitional Epithelium 400X</a:t>
            </a:r>
          </a:p>
          <a:p>
            <a:endParaRPr lang="en-US" dirty="0"/>
          </a:p>
        </p:txBody>
      </p:sp>
      <p:sp>
        <p:nvSpPr>
          <p:cNvPr id="4" name="Slide Number Placeholder 3"/>
          <p:cNvSpPr>
            <a:spLocks noGrp="1"/>
          </p:cNvSpPr>
          <p:nvPr>
            <p:ph type="sldNum" sz="quarter" idx="5"/>
          </p:nvPr>
        </p:nvSpPr>
        <p:spPr/>
        <p:txBody>
          <a:bodyPr/>
          <a:lstStyle/>
          <a:p>
            <a:fld id="{D91A9620-CCA6-4547-B7F3-F7122A89512B}" type="slidenum">
              <a:rPr lang="en-US" altLang="en-US" smtClean="0"/>
              <a:pPr/>
              <a:t>14</a:t>
            </a:fld>
            <a:endParaRPr lang="en-US" altLang="en-US"/>
          </a:p>
        </p:txBody>
      </p:sp>
    </p:spTree>
    <p:extLst>
      <p:ext uri="{BB962C8B-B14F-4D97-AF65-F5344CB8AC3E}">
        <p14:creationId xmlns:p14="http://schemas.microsoft.com/office/powerpoint/2010/main" val="41289768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Transitional Epithelium 1000X</a:t>
            </a:r>
          </a:p>
          <a:p>
            <a:endParaRPr lang="en-US" dirty="0"/>
          </a:p>
        </p:txBody>
      </p:sp>
      <p:sp>
        <p:nvSpPr>
          <p:cNvPr id="4" name="Slide Number Placeholder 3"/>
          <p:cNvSpPr>
            <a:spLocks noGrp="1"/>
          </p:cNvSpPr>
          <p:nvPr>
            <p:ph type="sldNum" sz="quarter" idx="5"/>
          </p:nvPr>
        </p:nvSpPr>
        <p:spPr/>
        <p:txBody>
          <a:bodyPr/>
          <a:lstStyle/>
          <a:p>
            <a:fld id="{D91A9620-CCA6-4547-B7F3-F7122A89512B}" type="slidenum">
              <a:rPr lang="en-US" altLang="en-US" smtClean="0"/>
              <a:pPr/>
              <a:t>15</a:t>
            </a:fld>
            <a:endParaRPr lang="en-US" altLang="en-US"/>
          </a:p>
        </p:txBody>
      </p:sp>
    </p:spTree>
    <p:extLst>
      <p:ext uri="{BB962C8B-B14F-4D97-AF65-F5344CB8AC3E}">
        <p14:creationId xmlns:p14="http://schemas.microsoft.com/office/powerpoint/2010/main" val="16341503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t>Nonkeratinized Stratified Squamous Epithelium 400X</a:t>
            </a:r>
            <a:endParaRPr lang="en-US" dirty="0"/>
          </a:p>
        </p:txBody>
      </p:sp>
      <p:sp>
        <p:nvSpPr>
          <p:cNvPr id="4" name="Slide Number Placeholder 3"/>
          <p:cNvSpPr>
            <a:spLocks noGrp="1"/>
          </p:cNvSpPr>
          <p:nvPr>
            <p:ph type="sldNum" sz="quarter" idx="5"/>
          </p:nvPr>
        </p:nvSpPr>
        <p:spPr/>
        <p:txBody>
          <a:bodyPr/>
          <a:lstStyle/>
          <a:p>
            <a:fld id="{D91A9620-CCA6-4547-B7F3-F7122A89512B}" type="slidenum">
              <a:rPr lang="en-US" altLang="en-US" smtClean="0"/>
              <a:pPr/>
              <a:t>16</a:t>
            </a:fld>
            <a:endParaRPr lang="en-US" altLang="en-US"/>
          </a:p>
        </p:txBody>
      </p:sp>
    </p:spTree>
    <p:extLst>
      <p:ext uri="{BB962C8B-B14F-4D97-AF65-F5344CB8AC3E}">
        <p14:creationId xmlns:p14="http://schemas.microsoft.com/office/powerpoint/2010/main" val="23579049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dirty="0">
                <a:solidFill>
                  <a:srgbClr val="000000"/>
                </a:solidFill>
              </a:rPr>
              <a:t>Keratinized Stratified Squamous Epithelium </a:t>
            </a:r>
            <a:endParaRPr lang="en-US" dirty="0"/>
          </a:p>
        </p:txBody>
      </p:sp>
      <p:sp>
        <p:nvSpPr>
          <p:cNvPr id="4" name="Slide Number Placeholder 3"/>
          <p:cNvSpPr>
            <a:spLocks noGrp="1"/>
          </p:cNvSpPr>
          <p:nvPr>
            <p:ph type="sldNum" sz="quarter" idx="5"/>
          </p:nvPr>
        </p:nvSpPr>
        <p:spPr/>
        <p:txBody>
          <a:bodyPr/>
          <a:lstStyle/>
          <a:p>
            <a:fld id="{D91A9620-CCA6-4547-B7F3-F7122A89512B}" type="slidenum">
              <a:rPr lang="en-US" altLang="en-US" smtClean="0"/>
              <a:pPr/>
              <a:t>17</a:t>
            </a:fld>
            <a:endParaRPr lang="en-US" altLang="en-US"/>
          </a:p>
        </p:txBody>
      </p:sp>
    </p:spTree>
    <p:extLst>
      <p:ext uri="{BB962C8B-B14F-4D97-AF65-F5344CB8AC3E}">
        <p14:creationId xmlns:p14="http://schemas.microsoft.com/office/powerpoint/2010/main" val="14412796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B2D15-B8E0-8C55-DDB3-2D90D089D8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46BA3C-B6DA-475B-2A98-0B9B7D533B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229F38-D10E-BD38-BFE0-EFBBE2F2F246}"/>
              </a:ext>
            </a:extLst>
          </p:cNvPr>
          <p:cNvSpPr>
            <a:spLocks noGrp="1"/>
          </p:cNvSpPr>
          <p:nvPr>
            <p:ph type="body" idx="1"/>
          </p:nvPr>
        </p:nvSpPr>
        <p:spPr/>
        <p:txBody>
          <a:bodyPr/>
          <a:lstStyle/>
          <a:p>
            <a:r>
              <a:rPr lang="en-US" altLang="en-US" sz="1200" b="1" dirty="0">
                <a:solidFill>
                  <a:srgbClr val="000000"/>
                </a:solidFill>
              </a:rPr>
              <a:t>Stratified Squamous Epithelium Nonkeratinized and Keratinized</a:t>
            </a:r>
            <a:endParaRPr lang="en-US" dirty="0"/>
          </a:p>
        </p:txBody>
      </p:sp>
      <p:sp>
        <p:nvSpPr>
          <p:cNvPr id="4" name="Slide Number Placeholder 3">
            <a:extLst>
              <a:ext uri="{FF2B5EF4-FFF2-40B4-BE49-F238E27FC236}">
                <a16:creationId xmlns:a16="http://schemas.microsoft.com/office/drawing/2014/main" id="{E0F8C789-E2EB-CE62-F82E-12C66264977F}"/>
              </a:ext>
            </a:extLst>
          </p:cNvPr>
          <p:cNvSpPr>
            <a:spLocks noGrp="1"/>
          </p:cNvSpPr>
          <p:nvPr>
            <p:ph type="sldNum" sz="quarter" idx="5"/>
          </p:nvPr>
        </p:nvSpPr>
        <p:spPr/>
        <p:txBody>
          <a:bodyPr/>
          <a:lstStyle/>
          <a:p>
            <a:fld id="{D91A9620-CCA6-4547-B7F3-F7122A89512B}" type="slidenum">
              <a:rPr lang="en-US" altLang="en-US" smtClean="0"/>
              <a:pPr/>
              <a:t>18</a:t>
            </a:fld>
            <a:endParaRPr lang="en-US" altLang="en-US"/>
          </a:p>
        </p:txBody>
      </p:sp>
    </p:spTree>
    <p:extLst>
      <p:ext uri="{BB962C8B-B14F-4D97-AF65-F5344CB8AC3E}">
        <p14:creationId xmlns:p14="http://schemas.microsoft.com/office/powerpoint/2010/main" val="2942397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B7C332-AA4B-8B6D-1384-C2D5200408AA}"/>
            </a:ext>
          </a:extLst>
        </p:cNvPr>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BBFC3188-A702-BD4D-B7E6-57C86BED134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a:extLst>
              <a:ext uri="{FF2B5EF4-FFF2-40B4-BE49-F238E27FC236}">
                <a16:creationId xmlns:a16="http://schemas.microsoft.com/office/drawing/2014/main" id="{B45A7387-8262-714A-C037-854CA0B80FC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b="1" dirty="0"/>
              <a:t>Simple Squamous Epithelium (Surface View) 1000X</a:t>
            </a:r>
          </a:p>
          <a:p>
            <a:pPr eaLnBrk="1" hangingPunct="1">
              <a:spcBef>
                <a:spcPct val="0"/>
              </a:spcBef>
            </a:pPr>
            <a:endParaRPr lang="en-US" altLang="en-US" dirty="0"/>
          </a:p>
        </p:txBody>
      </p:sp>
      <p:sp>
        <p:nvSpPr>
          <p:cNvPr id="52228" name="Slide Number Placeholder 3">
            <a:extLst>
              <a:ext uri="{FF2B5EF4-FFF2-40B4-BE49-F238E27FC236}">
                <a16:creationId xmlns:a16="http://schemas.microsoft.com/office/drawing/2014/main" id="{0C718F87-01D4-36D7-46EA-EC7CF049D4D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3F4713-5B04-4261-9026-E0F86358BB0B}"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753709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spcBef>
                <a:spcPct val="0"/>
              </a:spcBef>
              <a:buFontTx/>
              <a:buNone/>
            </a:pPr>
            <a:r>
              <a:rPr lang="en-US" altLang="en-US" b="1" dirty="0"/>
              <a:t>Simple Squamous Epithelium </a:t>
            </a:r>
            <a:r>
              <a:rPr lang="en-US" altLang="en-US" sz="1200" b="1" dirty="0"/>
              <a:t>(Walls of the Alveoli of the Lungs) 400X and 1000X</a:t>
            </a:r>
            <a:endParaRPr lang="en-US" dirty="0"/>
          </a:p>
        </p:txBody>
      </p:sp>
      <p:sp>
        <p:nvSpPr>
          <p:cNvPr id="4" name="Slide Number Placeholder 3"/>
          <p:cNvSpPr>
            <a:spLocks noGrp="1"/>
          </p:cNvSpPr>
          <p:nvPr>
            <p:ph type="sldNum" sz="quarter" idx="5"/>
          </p:nvPr>
        </p:nvSpPr>
        <p:spPr/>
        <p:txBody>
          <a:bodyPr/>
          <a:lstStyle/>
          <a:p>
            <a:fld id="{D91A9620-CCA6-4547-B7F3-F7122A89512B}" type="slidenum">
              <a:rPr lang="en-US" altLang="en-US" smtClean="0"/>
              <a:pPr/>
              <a:t>4</a:t>
            </a:fld>
            <a:endParaRPr lang="en-US" altLang="en-US"/>
          </a:p>
        </p:txBody>
      </p:sp>
    </p:spTree>
    <p:extLst>
      <p:ext uri="{BB962C8B-B14F-4D97-AF65-F5344CB8AC3E}">
        <p14:creationId xmlns:p14="http://schemas.microsoft.com/office/powerpoint/2010/main" val="3933828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400" b="1" dirty="0">
                <a:solidFill>
                  <a:prstClr val="black"/>
                </a:solidFill>
                <a:ea typeface="+mn-ea"/>
                <a:cs typeface="Arial" charset="0"/>
              </a:rPr>
              <a:t>Simple Squamous Epithelium </a:t>
            </a:r>
            <a:r>
              <a:rPr lang="en-US" altLang="en-US" sz="1200" b="1" dirty="0">
                <a:solidFill>
                  <a:prstClr val="black"/>
                </a:solidFill>
                <a:ea typeface="+mn-ea"/>
                <a:cs typeface="Arial" charset="0"/>
              </a:rPr>
              <a:t>(Parietal Layer of Glomerular Capsule of the Kidneys)</a:t>
            </a:r>
            <a:endParaRPr lang="en-US" dirty="0"/>
          </a:p>
        </p:txBody>
      </p:sp>
      <p:sp>
        <p:nvSpPr>
          <p:cNvPr id="4" name="Slide Number Placeholder 3"/>
          <p:cNvSpPr>
            <a:spLocks noGrp="1"/>
          </p:cNvSpPr>
          <p:nvPr>
            <p:ph type="sldNum" sz="quarter" idx="5"/>
          </p:nvPr>
        </p:nvSpPr>
        <p:spPr/>
        <p:txBody>
          <a:bodyPr/>
          <a:lstStyle/>
          <a:p>
            <a:fld id="{D91A9620-CCA6-4547-B7F3-F7122A89512B}" type="slidenum">
              <a:rPr lang="en-US" altLang="en-US" smtClean="0"/>
              <a:pPr/>
              <a:t>5</a:t>
            </a:fld>
            <a:endParaRPr lang="en-US" altLang="en-US"/>
          </a:p>
        </p:txBody>
      </p:sp>
    </p:spTree>
    <p:extLst>
      <p:ext uri="{BB962C8B-B14F-4D97-AF65-F5344CB8AC3E}">
        <p14:creationId xmlns:p14="http://schemas.microsoft.com/office/powerpoint/2010/main" val="10432557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Simple Squamous Epithelium (Walls of Capillaries)</a:t>
            </a:r>
          </a:p>
        </p:txBody>
      </p:sp>
      <p:sp>
        <p:nvSpPr>
          <p:cNvPr id="4" name="Slide Number Placeholder 3"/>
          <p:cNvSpPr>
            <a:spLocks noGrp="1"/>
          </p:cNvSpPr>
          <p:nvPr>
            <p:ph type="sldNum" sz="quarter" idx="5"/>
          </p:nvPr>
        </p:nvSpPr>
        <p:spPr/>
        <p:txBody>
          <a:bodyPr/>
          <a:lstStyle/>
          <a:p>
            <a:fld id="{D91A9620-CCA6-4547-B7F3-F7122A89512B}" type="slidenum">
              <a:rPr lang="en-US" altLang="en-US" smtClean="0"/>
              <a:pPr/>
              <a:t>6</a:t>
            </a:fld>
            <a:endParaRPr lang="en-US" altLang="en-US"/>
          </a:p>
        </p:txBody>
      </p:sp>
    </p:spTree>
    <p:extLst>
      <p:ext uri="{BB962C8B-B14F-4D97-AF65-F5344CB8AC3E}">
        <p14:creationId xmlns:p14="http://schemas.microsoft.com/office/powerpoint/2010/main" val="4049341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Simple Cuboidal Epithelium 400X and 1000X</a:t>
            </a:r>
          </a:p>
        </p:txBody>
      </p:sp>
      <p:sp>
        <p:nvSpPr>
          <p:cNvPr id="4" name="Slide Number Placeholder 3"/>
          <p:cNvSpPr>
            <a:spLocks noGrp="1"/>
          </p:cNvSpPr>
          <p:nvPr>
            <p:ph type="sldNum" sz="quarter" idx="5"/>
          </p:nvPr>
        </p:nvSpPr>
        <p:spPr/>
        <p:txBody>
          <a:bodyPr/>
          <a:lstStyle/>
          <a:p>
            <a:fld id="{D91A9620-CCA6-4547-B7F3-F7122A89512B}" type="slidenum">
              <a:rPr lang="en-US" altLang="en-US" smtClean="0"/>
              <a:pPr/>
              <a:t>7</a:t>
            </a:fld>
            <a:endParaRPr lang="en-US" altLang="en-US"/>
          </a:p>
        </p:txBody>
      </p:sp>
    </p:spTree>
    <p:extLst>
      <p:ext uri="{BB962C8B-B14F-4D97-AF65-F5344CB8AC3E}">
        <p14:creationId xmlns:p14="http://schemas.microsoft.com/office/powerpoint/2010/main" val="28626349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D563C17E-79F1-43BB-CAAD-DCA9841F250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a:extLst>
              <a:ext uri="{FF2B5EF4-FFF2-40B4-BE49-F238E27FC236}">
                <a16:creationId xmlns:a16="http://schemas.microsoft.com/office/drawing/2014/main" id="{6A4191BB-DADB-922A-148E-AEFADC6F66E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b="1" dirty="0"/>
              <a:t>Simple Cuboidal Epithelium 1000X</a:t>
            </a:r>
          </a:p>
          <a:p>
            <a:pPr eaLnBrk="1" hangingPunct="1">
              <a:spcBef>
                <a:spcPct val="0"/>
              </a:spcBef>
            </a:pPr>
            <a:endParaRPr lang="en-US" altLang="en-US" dirty="0"/>
          </a:p>
        </p:txBody>
      </p:sp>
      <p:sp>
        <p:nvSpPr>
          <p:cNvPr id="53252" name="Slide Number Placeholder 3">
            <a:extLst>
              <a:ext uri="{FF2B5EF4-FFF2-40B4-BE49-F238E27FC236}">
                <a16:creationId xmlns:a16="http://schemas.microsoft.com/office/drawing/2014/main" id="{F5D68103-59AE-7B9F-42CB-943B863D6D2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7CED584-F979-4219-BB15-64F2FA144C2E}" type="slidenum">
              <a:rPr lang="en-US" altLang="en-US"/>
              <a:pPr>
                <a:spcBef>
                  <a:spcPct val="0"/>
                </a:spcBef>
              </a:pPr>
              <a:t>8</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94D44ADD-C478-E5B6-8AC7-04E32100986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a:extLst>
              <a:ext uri="{FF2B5EF4-FFF2-40B4-BE49-F238E27FC236}">
                <a16:creationId xmlns:a16="http://schemas.microsoft.com/office/drawing/2014/main" id="{FC574DC4-D5B4-7A34-6073-D980F74CC86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eaLnBrk="1" hangingPunct="1">
              <a:spcBef>
                <a:spcPct val="0"/>
              </a:spcBef>
              <a:buFontTx/>
              <a:buNone/>
            </a:pPr>
            <a:r>
              <a:rPr lang="en-US" altLang="en-US" b="1" dirty="0" err="1"/>
              <a:t>Nonciliated</a:t>
            </a:r>
            <a:r>
              <a:rPr lang="en-US" altLang="en-US" b="1" dirty="0"/>
              <a:t> Simple Columnar Epithelium </a:t>
            </a:r>
            <a:r>
              <a:rPr lang="en-US" altLang="en-US" sz="1800" b="1" dirty="0"/>
              <a:t>(Small Intestine) 400X</a:t>
            </a:r>
          </a:p>
          <a:p>
            <a:pPr eaLnBrk="1" hangingPunct="1">
              <a:spcBef>
                <a:spcPct val="0"/>
              </a:spcBef>
            </a:pPr>
            <a:endParaRPr lang="en-US" altLang="en-US" dirty="0"/>
          </a:p>
        </p:txBody>
      </p:sp>
      <p:sp>
        <p:nvSpPr>
          <p:cNvPr id="54276" name="Slide Number Placeholder 3">
            <a:extLst>
              <a:ext uri="{FF2B5EF4-FFF2-40B4-BE49-F238E27FC236}">
                <a16:creationId xmlns:a16="http://schemas.microsoft.com/office/drawing/2014/main" id="{DB9DC0C3-B3C4-5D39-F983-200D5053CF3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B6C6A6E-789D-41E0-900F-4EFDF09DE489}" type="slidenum">
              <a:rPr lang="en-US" altLang="en-US"/>
              <a:pPr>
                <a:spcBef>
                  <a:spcPct val="0"/>
                </a:spcBef>
              </a:pPr>
              <a:t>9</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t>Ciliated Pseudostratified Columnar Epithelium (Trachea) (1 out of 3) 400X and 1000X</a:t>
            </a:r>
          </a:p>
        </p:txBody>
      </p:sp>
      <p:sp>
        <p:nvSpPr>
          <p:cNvPr id="4" name="Slide Number Placeholder 3"/>
          <p:cNvSpPr>
            <a:spLocks noGrp="1"/>
          </p:cNvSpPr>
          <p:nvPr>
            <p:ph type="sldNum" sz="quarter" idx="5"/>
          </p:nvPr>
        </p:nvSpPr>
        <p:spPr/>
        <p:txBody>
          <a:bodyPr/>
          <a:lstStyle/>
          <a:p>
            <a:fld id="{D91A9620-CCA6-4547-B7F3-F7122A89512B}" type="slidenum">
              <a:rPr lang="en-US" altLang="en-US" smtClean="0"/>
              <a:pPr/>
              <a:t>10</a:t>
            </a:fld>
            <a:endParaRPr lang="en-US" altLang="en-US"/>
          </a:p>
        </p:txBody>
      </p:sp>
    </p:spTree>
    <p:extLst>
      <p:ext uri="{BB962C8B-B14F-4D97-AF65-F5344CB8AC3E}">
        <p14:creationId xmlns:p14="http://schemas.microsoft.com/office/powerpoint/2010/main" val="31009445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FC5E137F-7AD6-1814-CB1A-78BEF7E98C95}"/>
              </a:ext>
            </a:extLst>
          </p:cNvPr>
          <p:cNvSpPr>
            <a:spLocks noGrp="1"/>
          </p:cNvSpPr>
          <p:nvPr>
            <p:ph type="dt" sz="half" idx="10"/>
          </p:nvPr>
        </p:nvSpPr>
        <p:spPr/>
        <p:txBody>
          <a:bodyPr/>
          <a:lstStyle>
            <a:lvl1pPr>
              <a:defRPr/>
            </a:lvl1pPr>
          </a:lstStyle>
          <a:p>
            <a:pPr>
              <a:defRPr/>
            </a:pPr>
            <a:fld id="{740C4C06-25D5-4516-9702-6B4D925C0A63}" type="datetime1">
              <a:rPr lang="en-US"/>
              <a:pPr>
                <a:defRPr/>
              </a:pPr>
              <a:t>1/23/2026</a:t>
            </a:fld>
            <a:endParaRPr lang="en-US"/>
          </a:p>
        </p:txBody>
      </p:sp>
      <p:sp>
        <p:nvSpPr>
          <p:cNvPr id="5" name="Footer Placeholder 4">
            <a:extLst>
              <a:ext uri="{FF2B5EF4-FFF2-40B4-BE49-F238E27FC236}">
                <a16:creationId xmlns:a16="http://schemas.microsoft.com/office/drawing/2014/main" id="{A01AC358-F23A-8DAC-3647-3F016618B72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B368363-5997-B8A4-E044-BE621C4B757C}"/>
              </a:ext>
            </a:extLst>
          </p:cNvPr>
          <p:cNvSpPr>
            <a:spLocks noGrp="1"/>
          </p:cNvSpPr>
          <p:nvPr>
            <p:ph type="sldNum" sz="quarter" idx="12"/>
          </p:nvPr>
        </p:nvSpPr>
        <p:spPr/>
        <p:txBody>
          <a:bodyPr/>
          <a:lstStyle>
            <a:lvl1pPr>
              <a:defRPr/>
            </a:lvl1pPr>
          </a:lstStyle>
          <a:p>
            <a:fld id="{F980083F-64EE-4C23-94BC-027062E4A24F}" type="slidenum">
              <a:rPr lang="en-US" altLang="en-US"/>
              <a:pPr/>
              <a:t>‹#›</a:t>
            </a:fld>
            <a:endParaRPr lang="en-US" altLang="en-US"/>
          </a:p>
        </p:txBody>
      </p:sp>
    </p:spTree>
    <p:extLst>
      <p:ext uri="{BB962C8B-B14F-4D97-AF65-F5344CB8AC3E}">
        <p14:creationId xmlns:p14="http://schemas.microsoft.com/office/powerpoint/2010/main" val="3770651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810968-CEF1-DE9A-8285-1A3713C3BE64}"/>
              </a:ext>
            </a:extLst>
          </p:cNvPr>
          <p:cNvSpPr>
            <a:spLocks noGrp="1"/>
          </p:cNvSpPr>
          <p:nvPr>
            <p:ph type="dt" sz="half" idx="10"/>
          </p:nvPr>
        </p:nvSpPr>
        <p:spPr/>
        <p:txBody>
          <a:bodyPr/>
          <a:lstStyle>
            <a:lvl1pPr>
              <a:defRPr/>
            </a:lvl1pPr>
          </a:lstStyle>
          <a:p>
            <a:pPr>
              <a:defRPr/>
            </a:pPr>
            <a:fld id="{874F427A-852D-4CDC-82DB-681502895A2C}" type="datetime1">
              <a:rPr lang="en-US"/>
              <a:pPr>
                <a:defRPr/>
              </a:pPr>
              <a:t>1/23/2026</a:t>
            </a:fld>
            <a:endParaRPr lang="en-US"/>
          </a:p>
        </p:txBody>
      </p:sp>
      <p:sp>
        <p:nvSpPr>
          <p:cNvPr id="5" name="Footer Placeholder 4">
            <a:extLst>
              <a:ext uri="{FF2B5EF4-FFF2-40B4-BE49-F238E27FC236}">
                <a16:creationId xmlns:a16="http://schemas.microsoft.com/office/drawing/2014/main" id="{33DFB39D-3833-CE05-4474-45C7E79EB8B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1EFF360-6600-5254-8571-76D32C7E2F48}"/>
              </a:ext>
            </a:extLst>
          </p:cNvPr>
          <p:cNvSpPr>
            <a:spLocks noGrp="1"/>
          </p:cNvSpPr>
          <p:nvPr>
            <p:ph type="sldNum" sz="quarter" idx="12"/>
          </p:nvPr>
        </p:nvSpPr>
        <p:spPr/>
        <p:txBody>
          <a:bodyPr/>
          <a:lstStyle>
            <a:lvl1pPr>
              <a:defRPr/>
            </a:lvl1pPr>
          </a:lstStyle>
          <a:p>
            <a:fld id="{33B18390-ED2B-4B3F-A93B-E402CF5413C4}" type="slidenum">
              <a:rPr lang="en-US" altLang="en-US"/>
              <a:pPr/>
              <a:t>‹#›</a:t>
            </a:fld>
            <a:endParaRPr lang="en-US" altLang="en-US"/>
          </a:p>
        </p:txBody>
      </p:sp>
    </p:spTree>
    <p:extLst>
      <p:ext uri="{BB962C8B-B14F-4D97-AF65-F5344CB8AC3E}">
        <p14:creationId xmlns:p14="http://schemas.microsoft.com/office/powerpoint/2010/main" val="1888857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C71894-65B0-3FAE-ECC4-39ABF36AB9C9}"/>
              </a:ext>
            </a:extLst>
          </p:cNvPr>
          <p:cNvSpPr>
            <a:spLocks noGrp="1"/>
          </p:cNvSpPr>
          <p:nvPr>
            <p:ph type="dt" sz="half" idx="10"/>
          </p:nvPr>
        </p:nvSpPr>
        <p:spPr/>
        <p:txBody>
          <a:bodyPr/>
          <a:lstStyle>
            <a:lvl1pPr>
              <a:defRPr/>
            </a:lvl1pPr>
          </a:lstStyle>
          <a:p>
            <a:pPr>
              <a:defRPr/>
            </a:pPr>
            <a:fld id="{9B32AA22-FF19-4B54-AE53-C5041923A84B}" type="datetime1">
              <a:rPr lang="en-US"/>
              <a:pPr>
                <a:defRPr/>
              </a:pPr>
              <a:t>1/23/2026</a:t>
            </a:fld>
            <a:endParaRPr lang="en-US"/>
          </a:p>
        </p:txBody>
      </p:sp>
      <p:sp>
        <p:nvSpPr>
          <p:cNvPr id="5" name="Footer Placeholder 4">
            <a:extLst>
              <a:ext uri="{FF2B5EF4-FFF2-40B4-BE49-F238E27FC236}">
                <a16:creationId xmlns:a16="http://schemas.microsoft.com/office/drawing/2014/main" id="{485D0585-F913-1B1E-B2EA-EB3212223FB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9C93E48-A2AF-2EBA-1FE9-079C3433ACF5}"/>
              </a:ext>
            </a:extLst>
          </p:cNvPr>
          <p:cNvSpPr>
            <a:spLocks noGrp="1"/>
          </p:cNvSpPr>
          <p:nvPr>
            <p:ph type="sldNum" sz="quarter" idx="12"/>
          </p:nvPr>
        </p:nvSpPr>
        <p:spPr/>
        <p:txBody>
          <a:bodyPr/>
          <a:lstStyle>
            <a:lvl1pPr>
              <a:defRPr/>
            </a:lvl1pPr>
          </a:lstStyle>
          <a:p>
            <a:fld id="{9888C7D4-DB81-4556-9CCB-270D29B79566}" type="slidenum">
              <a:rPr lang="en-US" altLang="en-US"/>
              <a:pPr/>
              <a:t>‹#›</a:t>
            </a:fld>
            <a:endParaRPr lang="en-US" altLang="en-US"/>
          </a:p>
        </p:txBody>
      </p:sp>
    </p:spTree>
    <p:extLst>
      <p:ext uri="{BB962C8B-B14F-4D97-AF65-F5344CB8AC3E}">
        <p14:creationId xmlns:p14="http://schemas.microsoft.com/office/powerpoint/2010/main" val="3625197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73AB6F-D9D1-06CD-6097-853E9E5FD2A3}"/>
              </a:ext>
            </a:extLst>
          </p:cNvPr>
          <p:cNvSpPr>
            <a:spLocks noGrp="1"/>
          </p:cNvSpPr>
          <p:nvPr>
            <p:ph type="dt" sz="half" idx="10"/>
          </p:nvPr>
        </p:nvSpPr>
        <p:spPr/>
        <p:txBody>
          <a:bodyPr/>
          <a:lstStyle>
            <a:lvl1pPr>
              <a:defRPr/>
            </a:lvl1pPr>
          </a:lstStyle>
          <a:p>
            <a:pPr>
              <a:defRPr/>
            </a:pPr>
            <a:fld id="{422B426E-5D8E-4961-8999-BE464BD7A4C0}" type="datetime1">
              <a:rPr lang="en-US"/>
              <a:pPr>
                <a:defRPr/>
              </a:pPr>
              <a:t>1/23/2026</a:t>
            </a:fld>
            <a:endParaRPr lang="en-US"/>
          </a:p>
        </p:txBody>
      </p:sp>
      <p:sp>
        <p:nvSpPr>
          <p:cNvPr id="5" name="Footer Placeholder 4">
            <a:extLst>
              <a:ext uri="{FF2B5EF4-FFF2-40B4-BE49-F238E27FC236}">
                <a16:creationId xmlns:a16="http://schemas.microsoft.com/office/drawing/2014/main" id="{386F0C08-D1A9-1810-BA52-9DD49450B17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22565E4-0D80-2868-592B-96A532404C73}"/>
              </a:ext>
            </a:extLst>
          </p:cNvPr>
          <p:cNvSpPr>
            <a:spLocks noGrp="1"/>
          </p:cNvSpPr>
          <p:nvPr>
            <p:ph type="sldNum" sz="quarter" idx="12"/>
          </p:nvPr>
        </p:nvSpPr>
        <p:spPr/>
        <p:txBody>
          <a:bodyPr/>
          <a:lstStyle>
            <a:lvl1pPr>
              <a:defRPr/>
            </a:lvl1pPr>
          </a:lstStyle>
          <a:p>
            <a:fld id="{6F04F4AE-0C70-4FE9-8E08-89A2A1701CE1}" type="slidenum">
              <a:rPr lang="en-US" altLang="en-US"/>
              <a:pPr/>
              <a:t>‹#›</a:t>
            </a:fld>
            <a:endParaRPr lang="en-US" altLang="en-US"/>
          </a:p>
        </p:txBody>
      </p:sp>
    </p:spTree>
    <p:extLst>
      <p:ext uri="{BB962C8B-B14F-4D97-AF65-F5344CB8AC3E}">
        <p14:creationId xmlns:p14="http://schemas.microsoft.com/office/powerpoint/2010/main" val="3091468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238F98A-A872-7EA2-5567-3C5DE9E0D3F1}"/>
              </a:ext>
            </a:extLst>
          </p:cNvPr>
          <p:cNvSpPr>
            <a:spLocks noGrp="1"/>
          </p:cNvSpPr>
          <p:nvPr>
            <p:ph type="dt" sz="half" idx="10"/>
          </p:nvPr>
        </p:nvSpPr>
        <p:spPr/>
        <p:txBody>
          <a:bodyPr/>
          <a:lstStyle>
            <a:lvl1pPr>
              <a:defRPr/>
            </a:lvl1pPr>
          </a:lstStyle>
          <a:p>
            <a:pPr>
              <a:defRPr/>
            </a:pPr>
            <a:fld id="{678B7B88-B791-4345-969D-527C3C4C776F}" type="datetime1">
              <a:rPr lang="en-US"/>
              <a:pPr>
                <a:defRPr/>
              </a:pPr>
              <a:t>1/23/2026</a:t>
            </a:fld>
            <a:endParaRPr lang="en-US"/>
          </a:p>
        </p:txBody>
      </p:sp>
      <p:sp>
        <p:nvSpPr>
          <p:cNvPr id="5" name="Footer Placeholder 4">
            <a:extLst>
              <a:ext uri="{FF2B5EF4-FFF2-40B4-BE49-F238E27FC236}">
                <a16:creationId xmlns:a16="http://schemas.microsoft.com/office/drawing/2014/main" id="{11F98D72-E1EC-C3D8-F3E1-99EDD4EF14C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E253428-230A-13E6-9302-F30E752157D4}"/>
              </a:ext>
            </a:extLst>
          </p:cNvPr>
          <p:cNvSpPr>
            <a:spLocks noGrp="1"/>
          </p:cNvSpPr>
          <p:nvPr>
            <p:ph type="sldNum" sz="quarter" idx="12"/>
          </p:nvPr>
        </p:nvSpPr>
        <p:spPr/>
        <p:txBody>
          <a:bodyPr/>
          <a:lstStyle>
            <a:lvl1pPr>
              <a:defRPr/>
            </a:lvl1pPr>
          </a:lstStyle>
          <a:p>
            <a:fld id="{3BFA0A1F-AAA9-484D-A2A4-11EDF71501CD}" type="slidenum">
              <a:rPr lang="en-US" altLang="en-US"/>
              <a:pPr/>
              <a:t>‹#›</a:t>
            </a:fld>
            <a:endParaRPr lang="en-US" altLang="en-US"/>
          </a:p>
        </p:txBody>
      </p:sp>
    </p:spTree>
    <p:extLst>
      <p:ext uri="{BB962C8B-B14F-4D97-AF65-F5344CB8AC3E}">
        <p14:creationId xmlns:p14="http://schemas.microsoft.com/office/powerpoint/2010/main" val="1080283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79E2E34-14EF-5B45-088E-67C51DEBDB32}"/>
              </a:ext>
            </a:extLst>
          </p:cNvPr>
          <p:cNvSpPr>
            <a:spLocks noGrp="1"/>
          </p:cNvSpPr>
          <p:nvPr>
            <p:ph type="dt" sz="half" idx="10"/>
          </p:nvPr>
        </p:nvSpPr>
        <p:spPr/>
        <p:txBody>
          <a:bodyPr/>
          <a:lstStyle>
            <a:lvl1pPr>
              <a:defRPr/>
            </a:lvl1pPr>
          </a:lstStyle>
          <a:p>
            <a:pPr>
              <a:defRPr/>
            </a:pPr>
            <a:fld id="{1B9C75B3-B6D4-4D4C-B156-C0FEC54E4F33}" type="datetime1">
              <a:rPr lang="en-US"/>
              <a:pPr>
                <a:defRPr/>
              </a:pPr>
              <a:t>1/23/2026</a:t>
            </a:fld>
            <a:endParaRPr lang="en-US"/>
          </a:p>
        </p:txBody>
      </p:sp>
      <p:sp>
        <p:nvSpPr>
          <p:cNvPr id="6" name="Footer Placeholder 4">
            <a:extLst>
              <a:ext uri="{FF2B5EF4-FFF2-40B4-BE49-F238E27FC236}">
                <a16:creationId xmlns:a16="http://schemas.microsoft.com/office/drawing/2014/main" id="{DB3D7363-A27C-C372-3DA3-AFDD079DA21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55F0EA4-49A1-978D-6256-2649EBF43B98}"/>
              </a:ext>
            </a:extLst>
          </p:cNvPr>
          <p:cNvSpPr>
            <a:spLocks noGrp="1"/>
          </p:cNvSpPr>
          <p:nvPr>
            <p:ph type="sldNum" sz="quarter" idx="12"/>
          </p:nvPr>
        </p:nvSpPr>
        <p:spPr/>
        <p:txBody>
          <a:bodyPr/>
          <a:lstStyle>
            <a:lvl1pPr>
              <a:defRPr/>
            </a:lvl1pPr>
          </a:lstStyle>
          <a:p>
            <a:fld id="{3754769C-3806-471E-A661-3BF7DBED9312}" type="slidenum">
              <a:rPr lang="en-US" altLang="en-US"/>
              <a:pPr/>
              <a:t>‹#›</a:t>
            </a:fld>
            <a:endParaRPr lang="en-US" altLang="en-US"/>
          </a:p>
        </p:txBody>
      </p:sp>
    </p:spTree>
    <p:extLst>
      <p:ext uri="{BB962C8B-B14F-4D97-AF65-F5344CB8AC3E}">
        <p14:creationId xmlns:p14="http://schemas.microsoft.com/office/powerpoint/2010/main" val="639331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FBF6302-9E15-12B5-2CAE-6A2F239304BC}"/>
              </a:ext>
            </a:extLst>
          </p:cNvPr>
          <p:cNvSpPr>
            <a:spLocks noGrp="1"/>
          </p:cNvSpPr>
          <p:nvPr>
            <p:ph type="dt" sz="half" idx="10"/>
          </p:nvPr>
        </p:nvSpPr>
        <p:spPr/>
        <p:txBody>
          <a:bodyPr/>
          <a:lstStyle>
            <a:lvl1pPr>
              <a:defRPr/>
            </a:lvl1pPr>
          </a:lstStyle>
          <a:p>
            <a:pPr>
              <a:defRPr/>
            </a:pPr>
            <a:fld id="{693E342F-D4A2-402C-91AD-26DD43858410}" type="datetime1">
              <a:rPr lang="en-US"/>
              <a:pPr>
                <a:defRPr/>
              </a:pPr>
              <a:t>1/23/2026</a:t>
            </a:fld>
            <a:endParaRPr lang="en-US"/>
          </a:p>
        </p:txBody>
      </p:sp>
      <p:sp>
        <p:nvSpPr>
          <p:cNvPr id="8" name="Footer Placeholder 4">
            <a:extLst>
              <a:ext uri="{FF2B5EF4-FFF2-40B4-BE49-F238E27FC236}">
                <a16:creationId xmlns:a16="http://schemas.microsoft.com/office/drawing/2014/main" id="{AE58A202-C22F-7538-E742-FD6961224265}"/>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799B3024-D682-4A5C-13EA-0B346E53B4DE}"/>
              </a:ext>
            </a:extLst>
          </p:cNvPr>
          <p:cNvSpPr>
            <a:spLocks noGrp="1"/>
          </p:cNvSpPr>
          <p:nvPr>
            <p:ph type="sldNum" sz="quarter" idx="12"/>
          </p:nvPr>
        </p:nvSpPr>
        <p:spPr/>
        <p:txBody>
          <a:bodyPr/>
          <a:lstStyle>
            <a:lvl1pPr>
              <a:defRPr/>
            </a:lvl1pPr>
          </a:lstStyle>
          <a:p>
            <a:fld id="{52866B99-8D39-4A5D-81B9-8A6CAA96F4FD}" type="slidenum">
              <a:rPr lang="en-US" altLang="en-US"/>
              <a:pPr/>
              <a:t>‹#›</a:t>
            </a:fld>
            <a:endParaRPr lang="en-US" altLang="en-US"/>
          </a:p>
        </p:txBody>
      </p:sp>
    </p:spTree>
    <p:extLst>
      <p:ext uri="{BB962C8B-B14F-4D97-AF65-F5344CB8AC3E}">
        <p14:creationId xmlns:p14="http://schemas.microsoft.com/office/powerpoint/2010/main" val="777781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6275FB9E-1C2B-A08E-CBEF-38BDA531779C}"/>
              </a:ext>
            </a:extLst>
          </p:cNvPr>
          <p:cNvSpPr>
            <a:spLocks noGrp="1"/>
          </p:cNvSpPr>
          <p:nvPr>
            <p:ph type="dt" sz="half" idx="10"/>
          </p:nvPr>
        </p:nvSpPr>
        <p:spPr/>
        <p:txBody>
          <a:bodyPr/>
          <a:lstStyle>
            <a:lvl1pPr>
              <a:defRPr/>
            </a:lvl1pPr>
          </a:lstStyle>
          <a:p>
            <a:pPr>
              <a:defRPr/>
            </a:pPr>
            <a:fld id="{3F2CD51C-2F6A-44F2-99D5-10D91AB7556C}" type="datetime1">
              <a:rPr lang="en-US"/>
              <a:pPr>
                <a:defRPr/>
              </a:pPr>
              <a:t>1/23/2026</a:t>
            </a:fld>
            <a:endParaRPr lang="en-US"/>
          </a:p>
        </p:txBody>
      </p:sp>
      <p:sp>
        <p:nvSpPr>
          <p:cNvPr id="4" name="Footer Placeholder 4">
            <a:extLst>
              <a:ext uri="{FF2B5EF4-FFF2-40B4-BE49-F238E27FC236}">
                <a16:creationId xmlns:a16="http://schemas.microsoft.com/office/drawing/2014/main" id="{E5F8B359-E08D-6DC9-A43A-A78120147440}"/>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C139B879-4481-38EF-6B27-D3F7AFE7F713}"/>
              </a:ext>
            </a:extLst>
          </p:cNvPr>
          <p:cNvSpPr>
            <a:spLocks noGrp="1"/>
          </p:cNvSpPr>
          <p:nvPr>
            <p:ph type="sldNum" sz="quarter" idx="12"/>
          </p:nvPr>
        </p:nvSpPr>
        <p:spPr/>
        <p:txBody>
          <a:bodyPr/>
          <a:lstStyle>
            <a:lvl1pPr>
              <a:defRPr/>
            </a:lvl1pPr>
          </a:lstStyle>
          <a:p>
            <a:fld id="{42F65C90-3D12-4CE8-ACD8-4A1ACCC81442}" type="slidenum">
              <a:rPr lang="en-US" altLang="en-US"/>
              <a:pPr/>
              <a:t>‹#›</a:t>
            </a:fld>
            <a:endParaRPr lang="en-US" altLang="en-US"/>
          </a:p>
        </p:txBody>
      </p:sp>
    </p:spTree>
    <p:extLst>
      <p:ext uri="{BB962C8B-B14F-4D97-AF65-F5344CB8AC3E}">
        <p14:creationId xmlns:p14="http://schemas.microsoft.com/office/powerpoint/2010/main" val="28167870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70BE148-8546-5A06-E7D5-B8A12D99B447}"/>
              </a:ext>
            </a:extLst>
          </p:cNvPr>
          <p:cNvSpPr>
            <a:spLocks noGrp="1"/>
          </p:cNvSpPr>
          <p:nvPr>
            <p:ph type="dt" sz="half" idx="10"/>
          </p:nvPr>
        </p:nvSpPr>
        <p:spPr/>
        <p:txBody>
          <a:bodyPr/>
          <a:lstStyle>
            <a:lvl1pPr>
              <a:defRPr/>
            </a:lvl1pPr>
          </a:lstStyle>
          <a:p>
            <a:pPr>
              <a:defRPr/>
            </a:pPr>
            <a:fld id="{A38F5A12-206D-4BD9-AE21-2F11ED8AB674}" type="datetime1">
              <a:rPr lang="en-US"/>
              <a:pPr>
                <a:defRPr/>
              </a:pPr>
              <a:t>1/23/2026</a:t>
            </a:fld>
            <a:endParaRPr lang="en-US"/>
          </a:p>
        </p:txBody>
      </p:sp>
      <p:sp>
        <p:nvSpPr>
          <p:cNvPr id="3" name="Footer Placeholder 4">
            <a:extLst>
              <a:ext uri="{FF2B5EF4-FFF2-40B4-BE49-F238E27FC236}">
                <a16:creationId xmlns:a16="http://schemas.microsoft.com/office/drawing/2014/main" id="{EC12B66B-AD9A-BF36-4A6E-67C26531986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5F8B46B0-84FC-1C07-8794-F9B0FEDF6571}"/>
              </a:ext>
            </a:extLst>
          </p:cNvPr>
          <p:cNvSpPr>
            <a:spLocks noGrp="1"/>
          </p:cNvSpPr>
          <p:nvPr>
            <p:ph type="sldNum" sz="quarter" idx="12"/>
          </p:nvPr>
        </p:nvSpPr>
        <p:spPr/>
        <p:txBody>
          <a:bodyPr/>
          <a:lstStyle>
            <a:lvl1pPr>
              <a:defRPr/>
            </a:lvl1pPr>
          </a:lstStyle>
          <a:p>
            <a:fld id="{4D06D9DD-88FD-4A89-892B-794FA3B82F4B}" type="slidenum">
              <a:rPr lang="en-US" altLang="en-US"/>
              <a:pPr/>
              <a:t>‹#›</a:t>
            </a:fld>
            <a:endParaRPr lang="en-US" altLang="en-US"/>
          </a:p>
        </p:txBody>
      </p:sp>
    </p:spTree>
    <p:extLst>
      <p:ext uri="{BB962C8B-B14F-4D97-AF65-F5344CB8AC3E}">
        <p14:creationId xmlns:p14="http://schemas.microsoft.com/office/powerpoint/2010/main" val="2233988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D9B927B5-4288-C8F5-BCBB-DE936B97BBDB}"/>
              </a:ext>
            </a:extLst>
          </p:cNvPr>
          <p:cNvSpPr>
            <a:spLocks noGrp="1"/>
          </p:cNvSpPr>
          <p:nvPr>
            <p:ph type="dt" sz="half" idx="10"/>
          </p:nvPr>
        </p:nvSpPr>
        <p:spPr/>
        <p:txBody>
          <a:bodyPr/>
          <a:lstStyle>
            <a:lvl1pPr>
              <a:defRPr/>
            </a:lvl1pPr>
          </a:lstStyle>
          <a:p>
            <a:pPr>
              <a:defRPr/>
            </a:pPr>
            <a:fld id="{C9B408BB-4B25-4974-B979-73E79802ED48}" type="datetime1">
              <a:rPr lang="en-US"/>
              <a:pPr>
                <a:defRPr/>
              </a:pPr>
              <a:t>1/23/2026</a:t>
            </a:fld>
            <a:endParaRPr lang="en-US"/>
          </a:p>
        </p:txBody>
      </p:sp>
      <p:sp>
        <p:nvSpPr>
          <p:cNvPr id="6" name="Footer Placeholder 4">
            <a:extLst>
              <a:ext uri="{FF2B5EF4-FFF2-40B4-BE49-F238E27FC236}">
                <a16:creationId xmlns:a16="http://schemas.microsoft.com/office/drawing/2014/main" id="{224D50A2-9EAC-31EE-23BD-D54901EA903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E896FBE-51A8-7D63-C674-2FF54E9BAF9A}"/>
              </a:ext>
            </a:extLst>
          </p:cNvPr>
          <p:cNvSpPr>
            <a:spLocks noGrp="1"/>
          </p:cNvSpPr>
          <p:nvPr>
            <p:ph type="sldNum" sz="quarter" idx="12"/>
          </p:nvPr>
        </p:nvSpPr>
        <p:spPr/>
        <p:txBody>
          <a:bodyPr/>
          <a:lstStyle>
            <a:lvl1pPr>
              <a:defRPr/>
            </a:lvl1pPr>
          </a:lstStyle>
          <a:p>
            <a:fld id="{5CD2B29F-EEF9-4988-851B-D7C43C862FF8}" type="slidenum">
              <a:rPr lang="en-US" altLang="en-US"/>
              <a:pPr/>
              <a:t>‹#›</a:t>
            </a:fld>
            <a:endParaRPr lang="en-US" altLang="en-US"/>
          </a:p>
        </p:txBody>
      </p:sp>
    </p:spTree>
    <p:extLst>
      <p:ext uri="{BB962C8B-B14F-4D97-AF65-F5344CB8AC3E}">
        <p14:creationId xmlns:p14="http://schemas.microsoft.com/office/powerpoint/2010/main" val="3297813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42E53EBC-247A-AAEC-B219-418C93EFCDAA}"/>
              </a:ext>
            </a:extLst>
          </p:cNvPr>
          <p:cNvSpPr>
            <a:spLocks noGrp="1"/>
          </p:cNvSpPr>
          <p:nvPr>
            <p:ph type="dt" sz="half" idx="10"/>
          </p:nvPr>
        </p:nvSpPr>
        <p:spPr/>
        <p:txBody>
          <a:bodyPr/>
          <a:lstStyle>
            <a:lvl1pPr>
              <a:defRPr/>
            </a:lvl1pPr>
          </a:lstStyle>
          <a:p>
            <a:pPr>
              <a:defRPr/>
            </a:pPr>
            <a:fld id="{01043675-22E3-4DD2-B87F-2C960DE8F429}" type="datetime1">
              <a:rPr lang="en-US"/>
              <a:pPr>
                <a:defRPr/>
              </a:pPr>
              <a:t>1/23/2026</a:t>
            </a:fld>
            <a:endParaRPr lang="en-US"/>
          </a:p>
        </p:txBody>
      </p:sp>
      <p:sp>
        <p:nvSpPr>
          <p:cNvPr id="6" name="Footer Placeholder 4">
            <a:extLst>
              <a:ext uri="{FF2B5EF4-FFF2-40B4-BE49-F238E27FC236}">
                <a16:creationId xmlns:a16="http://schemas.microsoft.com/office/drawing/2014/main" id="{2E33FA8C-89F4-DDAA-AB5F-639A3F6FAEE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44FF0CB-DBD6-98A7-2478-710C415ADC65}"/>
              </a:ext>
            </a:extLst>
          </p:cNvPr>
          <p:cNvSpPr>
            <a:spLocks noGrp="1"/>
          </p:cNvSpPr>
          <p:nvPr>
            <p:ph type="sldNum" sz="quarter" idx="12"/>
          </p:nvPr>
        </p:nvSpPr>
        <p:spPr/>
        <p:txBody>
          <a:bodyPr/>
          <a:lstStyle>
            <a:lvl1pPr>
              <a:defRPr/>
            </a:lvl1pPr>
          </a:lstStyle>
          <a:p>
            <a:fld id="{A2A4612C-EA28-4779-B955-C15BE390911C}" type="slidenum">
              <a:rPr lang="en-US" altLang="en-US"/>
              <a:pPr/>
              <a:t>‹#›</a:t>
            </a:fld>
            <a:endParaRPr lang="en-US" altLang="en-US"/>
          </a:p>
        </p:txBody>
      </p:sp>
    </p:spTree>
    <p:extLst>
      <p:ext uri="{BB962C8B-B14F-4D97-AF65-F5344CB8AC3E}">
        <p14:creationId xmlns:p14="http://schemas.microsoft.com/office/powerpoint/2010/main" val="3103407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A451079-9F7A-8ADE-99B0-B7281FA7CFBA}"/>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057D5CB7-D26A-1024-2541-FAC9D1496FC6}"/>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228E231-B0D6-EB62-1C8A-BBDF956613CB}"/>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BFEB9ABA-DF24-4D3B-804F-6A17C410437C}" type="datetime1">
              <a:rPr lang="en-US"/>
              <a:pPr>
                <a:defRPr/>
              </a:pPr>
              <a:t>1/23/2026</a:t>
            </a:fld>
            <a:endParaRPr lang="en-US"/>
          </a:p>
        </p:txBody>
      </p:sp>
      <p:sp>
        <p:nvSpPr>
          <p:cNvPr id="5" name="Footer Placeholder 4">
            <a:extLst>
              <a:ext uri="{FF2B5EF4-FFF2-40B4-BE49-F238E27FC236}">
                <a16:creationId xmlns:a16="http://schemas.microsoft.com/office/drawing/2014/main" id="{6268837A-B7CF-8B33-AA15-D46F22F7BB83}"/>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F275E4C4-09DF-7CDC-03E9-A8AE2C6FC4C0}"/>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E68638D7-1E7A-444A-A01D-1940DCA4D023}"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ubtitle 2" descr="Histology Slides&#10;Part 1&#10;Epithelial Tissues (Epithelia)&#10;&#10;Photographed By:&#10;Mr. James Henry &#10;&#10;Labeled and Made Accessible By:&#10;Dr. Laila Nimri &#10;&#10;Edited By:&#10;             &#10;Dr. Maya Byfield                      &#10;Dist. Prof. Mary Dolnack&#10;Dr. Essa Farah &#10;Mr. James Henry&#10;Dr. Syed Arif Humayun &#10; Dr. Laila Nimri">
            <a:extLst>
              <a:ext uri="{FF2B5EF4-FFF2-40B4-BE49-F238E27FC236}">
                <a16:creationId xmlns:a16="http://schemas.microsoft.com/office/drawing/2014/main" id="{90188F01-5D8A-FC22-62E2-4E97AA56D896}"/>
              </a:ext>
            </a:extLst>
          </p:cNvPr>
          <p:cNvSpPr>
            <a:spLocks noGrp="1"/>
          </p:cNvSpPr>
          <p:nvPr>
            <p:ph type="title" idx="4294967295"/>
          </p:nvPr>
        </p:nvSpPr>
        <p:spPr bwMode="auto">
          <a:xfrm>
            <a:off x="0" y="0"/>
            <a:ext cx="9144000" cy="68580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altLang="en-US" sz="28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2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Histology Slides</a:t>
            </a:r>
            <a:br>
              <a:rPr kumimoji="0" lang="en-US" altLang="en-US" sz="2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br>
            <a:r>
              <a:rPr kumimoji="0" lang="en-US" altLang="en-US" sz="2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Part 1</a:t>
            </a:r>
            <a:br>
              <a:rPr kumimoji="0" lang="en-US" altLang="en-US" sz="2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br>
            <a:r>
              <a:rPr kumimoji="0" lang="en-US" altLang="en-US" sz="2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Epithelial Tissues (Epithelia)</a:t>
            </a: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altLang="en-US" sz="2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2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Photographed by:</a:t>
            </a: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2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Mr. James Henry </a:t>
            </a: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2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Labeled and Made Accessible by:</a:t>
            </a: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2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Dr. Laila Nimri </a:t>
            </a: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altLang="en-US" sz="18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2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Edited by:</a:t>
            </a: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2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Dr. Maya Byfield                      Mr. James Henry</a:t>
            </a: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2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Dist. Prof. Mary </a:t>
            </a:r>
            <a:r>
              <a:rPr kumimoji="0" lang="en-US" altLang="en-US" sz="2000" b="0" i="0" u="none" strike="noStrike" kern="1200" cap="none" spc="0" normalizeH="0" baseline="0" noProof="0" dirty="0" err="1">
                <a:ln>
                  <a:noFill/>
                </a:ln>
                <a:solidFill>
                  <a:schemeClr val="tx1"/>
                </a:solidFill>
                <a:effectLst/>
                <a:uLnTx/>
                <a:uFillTx/>
                <a:latin typeface="Arial" panose="020B0604020202020204" pitchFamily="34" charset="0"/>
                <a:ea typeface="+mn-ea"/>
                <a:cs typeface="Arial" panose="020B0604020202020204" pitchFamily="34" charset="0"/>
              </a:rPr>
              <a:t>Dolnack</a:t>
            </a:r>
            <a:r>
              <a:rPr kumimoji="0" lang="en-US" altLang="en-US" sz="2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Dr. Syed Arif Humayun </a:t>
            </a: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2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Dr. Essa Farah 		          Dr. Laila Nimri</a:t>
            </a: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altLang="en-US" sz="18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altLang="en-US" sz="2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5" name="Rectangle 4">
            <a:extLst>
              <a:ext uri="{FF2B5EF4-FFF2-40B4-BE49-F238E27FC236}">
                <a16:creationId xmlns:a16="http://schemas.microsoft.com/office/drawing/2014/main" id="{C9220D7B-2E4A-6519-BFF4-20C67274E3C8}"/>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itle 1" descr="Ciliated Pseudostratified Columnar Epithelium (Trachea) (1 of 3)&#10;">
            <a:extLst>
              <a:ext uri="{FF2B5EF4-FFF2-40B4-BE49-F238E27FC236}">
                <a16:creationId xmlns:a16="http://schemas.microsoft.com/office/drawing/2014/main" id="{24DDD2AA-550F-0DFD-B2FB-17966BFC63AA}"/>
              </a:ext>
            </a:extLst>
          </p:cNvPr>
          <p:cNvSpPr txBox="1">
            <a:spLocks noGrp="1"/>
          </p:cNvSpPr>
          <p:nvPr>
            <p:ph type="title" idx="4294967295"/>
          </p:nvPr>
        </p:nvSpPr>
        <p:spPr bwMode="auto">
          <a:xfrm>
            <a:off x="0" y="304800"/>
            <a:ext cx="9144000" cy="1033463"/>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Ciliated Pseudostratified Columnar Epithelium (Trachea) (1 of 3)</a:t>
            </a:r>
          </a:p>
        </p:txBody>
      </p:sp>
      <p:grpSp>
        <p:nvGrpSpPr>
          <p:cNvPr id="2" name="Group 1" descr="Microscopic images of ciliated pseudostratified columnar epithelium at 400X and 1000X magnification showing the tissue infiltrated with many goblet cells.">
            <a:extLst>
              <a:ext uri="{FF2B5EF4-FFF2-40B4-BE49-F238E27FC236}">
                <a16:creationId xmlns:a16="http://schemas.microsoft.com/office/drawing/2014/main" id="{48229808-8DF2-E50C-CE89-B8ECE2FD813D}"/>
              </a:ext>
            </a:extLst>
          </p:cNvPr>
          <p:cNvGrpSpPr/>
          <p:nvPr/>
        </p:nvGrpSpPr>
        <p:grpSpPr>
          <a:xfrm>
            <a:off x="96838" y="1562100"/>
            <a:ext cx="9012237" cy="3429000"/>
            <a:chOff x="96838" y="1562100"/>
            <a:chExt cx="9012237" cy="3429000"/>
          </a:xfrm>
        </p:grpSpPr>
        <p:pic>
          <p:nvPicPr>
            <p:cNvPr id="11266" name="Picture 3" descr="Ciliated Pseudostratified Columnar Epithelium (Trachea) 400X &#10;">
              <a:extLst>
                <a:ext uri="{FF2B5EF4-FFF2-40B4-BE49-F238E27FC236}">
                  <a16:creationId xmlns:a16="http://schemas.microsoft.com/office/drawing/2014/main" id="{3388A943-263C-B1F4-0824-A0298772F0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789"/>
            <a:stretch>
              <a:fillRect/>
            </a:stretch>
          </p:blipFill>
          <p:spPr bwMode="auto">
            <a:xfrm>
              <a:off x="96838" y="1562100"/>
              <a:ext cx="4398962"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270" name="Rectangle 9" descr="400X">
              <a:extLst>
                <a:ext uri="{FF2B5EF4-FFF2-40B4-BE49-F238E27FC236}">
                  <a16:creationId xmlns:a16="http://schemas.microsoft.com/office/drawing/2014/main" id="{9B322947-F3AB-E65E-4062-AC7EAE7A5EC1}"/>
                </a:ext>
              </a:extLst>
            </p:cNvPr>
            <p:cNvSpPr>
              <a:spLocks noChangeArrowheads="1"/>
            </p:cNvSpPr>
            <p:nvPr/>
          </p:nvSpPr>
          <p:spPr bwMode="auto">
            <a:xfrm>
              <a:off x="3352800" y="4530725"/>
              <a:ext cx="1143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dirty="0"/>
                <a:t>(400X)</a:t>
              </a:r>
            </a:p>
          </p:txBody>
        </p:sp>
        <p:pic>
          <p:nvPicPr>
            <p:cNvPr id="11268" name="Picture 5" descr="Ciliated Pseudostratified Columnar Epithelium (Trachea) 1000X ">
              <a:extLst>
                <a:ext uri="{FF2B5EF4-FFF2-40B4-BE49-F238E27FC236}">
                  <a16:creationId xmlns:a16="http://schemas.microsoft.com/office/drawing/2014/main" id="{B7F3C407-8448-B08B-DE17-8568AD78C6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562100"/>
              <a:ext cx="4470400" cy="3429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269" name="Rectangle 10" descr="1000X">
              <a:extLst>
                <a:ext uri="{FF2B5EF4-FFF2-40B4-BE49-F238E27FC236}">
                  <a16:creationId xmlns:a16="http://schemas.microsoft.com/office/drawing/2014/main" id="{00A63C3A-D866-47B9-C664-37501EE1A4FF}"/>
                </a:ext>
              </a:extLst>
            </p:cNvPr>
            <p:cNvSpPr>
              <a:spLocks noChangeArrowheads="1"/>
            </p:cNvSpPr>
            <p:nvPr/>
          </p:nvSpPr>
          <p:spPr bwMode="auto">
            <a:xfrm>
              <a:off x="7858125" y="4530725"/>
              <a:ext cx="12509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dirty="0"/>
                <a:t>(1000X)</a:t>
              </a:r>
            </a:p>
          </p:txBody>
        </p:sp>
      </p:grpSp>
      <p:sp>
        <p:nvSpPr>
          <p:cNvPr id="12" name="Rectangle 11">
            <a:extLst>
              <a:ext uri="{FF2B5EF4-FFF2-40B4-BE49-F238E27FC236}">
                <a16:creationId xmlns:a16="http://schemas.microsoft.com/office/drawing/2014/main" id="{42850FEE-59FC-A987-1009-4B851196C8A4}"/>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descr="Ciliated Pseudostratified Columnar Epithelium (Trachea) (2 of 3)&#10;">
            <a:extLst>
              <a:ext uri="{FF2B5EF4-FFF2-40B4-BE49-F238E27FC236}">
                <a16:creationId xmlns:a16="http://schemas.microsoft.com/office/drawing/2014/main" id="{73C37C81-2406-74B7-3455-E97D5DBEC603}"/>
              </a:ext>
            </a:extLst>
          </p:cNvPr>
          <p:cNvSpPr txBox="1">
            <a:spLocks noGrp="1"/>
          </p:cNvSpPr>
          <p:nvPr>
            <p:ph type="title" idx="4294967295"/>
          </p:nvPr>
        </p:nvSpPr>
        <p:spPr bwMode="auto">
          <a:xfrm>
            <a:off x="6350" y="152400"/>
            <a:ext cx="9137650" cy="11430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Ciliated Pseudostratified Columnar Epithelium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(Trachea) (2 of 3)</a:t>
            </a:r>
          </a:p>
        </p:txBody>
      </p:sp>
      <p:pic>
        <p:nvPicPr>
          <p:cNvPr id="12291" name="Picture 2" descr="Ciliated Pseudostratified Columnar Epithelium (Trachea) 400X&#10;">
            <a:extLst>
              <a:ext uri="{FF2B5EF4-FFF2-40B4-BE49-F238E27FC236}">
                <a16:creationId xmlns:a16="http://schemas.microsoft.com/office/drawing/2014/main" id="{5B351EE0-D800-4209-268B-37A559A942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0470"/>
          <a:stretch>
            <a:fillRect/>
          </a:stretch>
        </p:blipFill>
        <p:spPr bwMode="auto">
          <a:xfrm>
            <a:off x="395288" y="1371600"/>
            <a:ext cx="8367712" cy="4991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203009D-7D75-0E79-03F1-1D215D60E872}"/>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2293" name="Rectangle 1" descr="400X">
            <a:extLst>
              <a:ext uri="{FF2B5EF4-FFF2-40B4-BE49-F238E27FC236}">
                <a16:creationId xmlns:a16="http://schemas.microsoft.com/office/drawing/2014/main" id="{C9FBB7C8-8576-2C5D-0D0C-5835C9127324}"/>
              </a:ext>
            </a:extLst>
          </p:cNvPr>
          <p:cNvSpPr>
            <a:spLocks noChangeArrowheads="1"/>
          </p:cNvSpPr>
          <p:nvPr/>
        </p:nvSpPr>
        <p:spPr bwMode="auto">
          <a:xfrm>
            <a:off x="8101013" y="5992813"/>
            <a:ext cx="6619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1" dirty="0"/>
              <a:t>400X</a:t>
            </a:r>
            <a:endParaRPr lang="en-US" altLang="en-US" sz="18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21" name="Title 1" descr="Ciliated Pseudostratified Columnar Epithelium (Trachea) (3 of 3)">
            <a:extLst>
              <a:ext uri="{FF2B5EF4-FFF2-40B4-BE49-F238E27FC236}">
                <a16:creationId xmlns:a16="http://schemas.microsoft.com/office/drawing/2014/main" id="{B47B65CA-8F1B-0094-807F-15AAE535DF5E}"/>
              </a:ext>
            </a:extLst>
          </p:cNvPr>
          <p:cNvSpPr txBox="1">
            <a:spLocks noGrp="1"/>
          </p:cNvSpPr>
          <p:nvPr>
            <p:ph type="title" idx="4294967295"/>
          </p:nvPr>
        </p:nvSpPr>
        <p:spPr bwMode="auto">
          <a:xfrm>
            <a:off x="0" y="-6350"/>
            <a:ext cx="9144000" cy="936625"/>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Ciliated Pseudostratified Columnar Epithelium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(Trachea) (3 of 3)</a:t>
            </a:r>
          </a:p>
        </p:txBody>
      </p:sp>
      <p:sp>
        <p:nvSpPr>
          <p:cNvPr id="11" name="Rectangle 10">
            <a:extLst>
              <a:ext uri="{FF2B5EF4-FFF2-40B4-BE49-F238E27FC236}">
                <a16:creationId xmlns:a16="http://schemas.microsoft.com/office/drawing/2014/main" id="{423B184A-1EC8-2CBB-7B26-E0A008A4489E}"/>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nvGrpSpPr>
          <p:cNvPr id="2" name="Group 1" descr="Microscopic view magnified 1000x of a ciliated pseudostratified columnar epithelium lining the trachea with goblet cells, cilia, and basement membrane labeled.">
            <a:extLst>
              <a:ext uri="{FF2B5EF4-FFF2-40B4-BE49-F238E27FC236}">
                <a16:creationId xmlns:a16="http://schemas.microsoft.com/office/drawing/2014/main" id="{8057C0A1-96F6-E0F4-5A13-169832D16139}"/>
              </a:ext>
            </a:extLst>
          </p:cNvPr>
          <p:cNvGrpSpPr/>
          <p:nvPr/>
        </p:nvGrpSpPr>
        <p:grpSpPr>
          <a:xfrm>
            <a:off x="222250" y="1027113"/>
            <a:ext cx="8845550" cy="5526087"/>
            <a:chOff x="222250" y="1027113"/>
            <a:chExt cx="8845550" cy="5526087"/>
          </a:xfrm>
        </p:grpSpPr>
        <p:sp>
          <p:nvSpPr>
            <p:cNvPr id="13318" name="TextBox 32" descr="Cilia&#10;">
              <a:extLst>
                <a:ext uri="{FF2B5EF4-FFF2-40B4-BE49-F238E27FC236}">
                  <a16:creationId xmlns:a16="http://schemas.microsoft.com/office/drawing/2014/main" id="{DEC950B7-D89C-5172-8DBA-D02562E81E91}"/>
                </a:ext>
              </a:extLst>
            </p:cNvPr>
            <p:cNvSpPr txBox="1">
              <a:spLocks noChangeArrowheads="1"/>
            </p:cNvSpPr>
            <p:nvPr/>
          </p:nvSpPr>
          <p:spPr bwMode="auto">
            <a:xfrm>
              <a:off x="222250" y="3624263"/>
              <a:ext cx="1295400" cy="371475"/>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Cilia</a:t>
              </a:r>
            </a:p>
          </p:txBody>
        </p:sp>
        <p:sp>
          <p:nvSpPr>
            <p:cNvPr id="13316" name="TextBox 17" descr="Basement  membrane&#10;">
              <a:extLst>
                <a:ext uri="{FF2B5EF4-FFF2-40B4-BE49-F238E27FC236}">
                  <a16:creationId xmlns:a16="http://schemas.microsoft.com/office/drawing/2014/main" id="{9226F889-EF35-BAD7-2DDF-A6D8AEF1514D}"/>
                </a:ext>
              </a:extLst>
            </p:cNvPr>
            <p:cNvSpPr txBox="1">
              <a:spLocks noChangeArrowheads="1"/>
            </p:cNvSpPr>
            <p:nvPr/>
          </p:nvSpPr>
          <p:spPr bwMode="auto">
            <a:xfrm>
              <a:off x="228600" y="5297488"/>
              <a:ext cx="1295400" cy="646112"/>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Basement  membrane</a:t>
              </a:r>
            </a:p>
          </p:txBody>
        </p:sp>
        <p:pic>
          <p:nvPicPr>
            <p:cNvPr id="13314" name="Picture 2" descr="Ciliated Pseudostratified Columnar Epithelium (Trachea) 1000X&#10;">
              <a:extLst>
                <a:ext uri="{FF2B5EF4-FFF2-40B4-BE49-F238E27FC236}">
                  <a16:creationId xmlns:a16="http://schemas.microsoft.com/office/drawing/2014/main" id="{F03A7773-93F7-1F0E-4409-B15B3D9BD0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0213" y="1027113"/>
              <a:ext cx="7367587" cy="55260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315" name="TextBox 14" descr="Goblet cell&#10;">
              <a:extLst>
                <a:ext uri="{FF2B5EF4-FFF2-40B4-BE49-F238E27FC236}">
                  <a16:creationId xmlns:a16="http://schemas.microsoft.com/office/drawing/2014/main" id="{2DBFF104-BE4A-02D9-EE03-46997659A87F}"/>
                </a:ext>
              </a:extLst>
            </p:cNvPr>
            <p:cNvSpPr txBox="1">
              <a:spLocks noChangeArrowheads="1"/>
            </p:cNvSpPr>
            <p:nvPr/>
          </p:nvSpPr>
          <p:spPr bwMode="auto">
            <a:xfrm>
              <a:off x="6184900" y="1687513"/>
              <a:ext cx="1295400" cy="369887"/>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Goblet cell</a:t>
              </a:r>
            </a:p>
          </p:txBody>
        </p:sp>
        <p:cxnSp>
          <p:nvCxnSpPr>
            <p:cNvPr id="23" name="Straight Arrow Connector 22" descr="An arrow points to cilia.">
              <a:extLst>
                <a:ext uri="{FF2B5EF4-FFF2-40B4-BE49-F238E27FC236}">
                  <a16:creationId xmlns:a16="http://schemas.microsoft.com/office/drawing/2014/main" id="{92CC597D-E341-69CD-0ECE-05272530CFBC}"/>
                </a:ext>
                <a:ext uri="{C183D7F6-B498-43B3-948B-1728B52AA6E4}">
                  <adec:decorative xmlns:adec="http://schemas.microsoft.com/office/drawing/2017/decorative" val="0"/>
                </a:ext>
              </a:extLst>
            </p:cNvPr>
            <p:cNvCxnSpPr/>
            <p:nvPr/>
          </p:nvCxnSpPr>
          <p:spPr>
            <a:xfrm>
              <a:off x="1524000" y="3810000"/>
              <a:ext cx="711200" cy="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descr="An arrow points to a goblet cell.">
              <a:extLst>
                <a:ext uri="{FF2B5EF4-FFF2-40B4-BE49-F238E27FC236}">
                  <a16:creationId xmlns:a16="http://schemas.microsoft.com/office/drawing/2014/main" id="{F0207C86-F464-1A90-D133-14E1813D5E39}"/>
                </a:ext>
                <a:ext uri="{C183D7F6-B498-43B3-948B-1728B52AA6E4}">
                  <adec:decorative xmlns:adec="http://schemas.microsoft.com/office/drawing/2017/decorative" val="0"/>
                </a:ext>
              </a:extLst>
            </p:cNvPr>
            <p:cNvCxnSpPr/>
            <p:nvPr/>
          </p:nvCxnSpPr>
          <p:spPr>
            <a:xfrm>
              <a:off x="6832600" y="2057400"/>
              <a:ext cx="0" cy="83820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descr="An arrow points to the basement membrane.">
              <a:extLst>
                <a:ext uri="{FF2B5EF4-FFF2-40B4-BE49-F238E27FC236}">
                  <a16:creationId xmlns:a16="http://schemas.microsoft.com/office/drawing/2014/main" id="{DEF5A9B7-E1CE-D783-F7A1-6BC99B0B55F3}"/>
                </a:ext>
                <a:ext uri="{C183D7F6-B498-43B3-948B-1728B52AA6E4}">
                  <adec:decorative xmlns:adec="http://schemas.microsoft.com/office/drawing/2017/decorative" val="0"/>
                </a:ext>
              </a:extLst>
            </p:cNvPr>
            <p:cNvCxnSpPr/>
            <p:nvPr/>
          </p:nvCxnSpPr>
          <p:spPr>
            <a:xfrm flipV="1">
              <a:off x="5232400" y="5297488"/>
              <a:ext cx="0" cy="341312"/>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Connector 14" descr="A line leads to an arrow that points to the basement membrane.">
              <a:extLst>
                <a:ext uri="{FF2B5EF4-FFF2-40B4-BE49-F238E27FC236}">
                  <a16:creationId xmlns:a16="http://schemas.microsoft.com/office/drawing/2014/main" id="{743D42A7-CCFF-3970-92CE-3C837E455853}"/>
                </a:ext>
                <a:ext uri="{C183D7F6-B498-43B3-948B-1728B52AA6E4}">
                  <adec:decorative xmlns:adec="http://schemas.microsoft.com/office/drawing/2017/decorative" val="0"/>
                </a:ext>
              </a:extLst>
            </p:cNvPr>
            <p:cNvCxnSpPr/>
            <p:nvPr/>
          </p:nvCxnSpPr>
          <p:spPr>
            <a:xfrm flipH="1">
              <a:off x="1524000" y="5638800"/>
              <a:ext cx="37084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3323" name="Rectangle 1" descr="1000X">
              <a:extLst>
                <a:ext uri="{FF2B5EF4-FFF2-40B4-BE49-F238E27FC236}">
                  <a16:creationId xmlns:a16="http://schemas.microsoft.com/office/drawing/2014/main" id="{3DD710C8-A5A1-8DF5-C53C-B97A36C448CE}"/>
                </a:ext>
              </a:extLst>
            </p:cNvPr>
            <p:cNvSpPr>
              <a:spLocks noChangeArrowheads="1"/>
            </p:cNvSpPr>
            <p:nvPr/>
          </p:nvSpPr>
          <p:spPr bwMode="auto">
            <a:xfrm>
              <a:off x="8288338" y="6183313"/>
              <a:ext cx="7794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1" dirty="0"/>
                <a:t>1000X</a:t>
              </a:r>
              <a:endParaRPr lang="en-US" altLang="en-US" sz="1800" dirty="0"/>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Title 1" descr="Transitional Epithelium (1 of 3) &#10;&#10;">
            <a:extLst>
              <a:ext uri="{FF2B5EF4-FFF2-40B4-BE49-F238E27FC236}">
                <a16:creationId xmlns:a16="http://schemas.microsoft.com/office/drawing/2014/main" id="{E424A77D-FDA7-2540-B9C0-A919D4A2B46D}"/>
              </a:ext>
            </a:extLst>
          </p:cNvPr>
          <p:cNvSpPr txBox="1">
            <a:spLocks noGrp="1"/>
          </p:cNvSpPr>
          <p:nvPr>
            <p:ph type="title" idx="4294967295"/>
          </p:nvPr>
        </p:nvSpPr>
        <p:spPr bwMode="auto">
          <a:xfrm>
            <a:off x="0" y="152400"/>
            <a:ext cx="9144000" cy="6096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Transitional Epithelium (1 of 3) </a:t>
            </a:r>
          </a:p>
        </p:txBody>
      </p:sp>
      <p:sp>
        <p:nvSpPr>
          <p:cNvPr id="7" name="Rectangle 6">
            <a:extLst>
              <a:ext uri="{FF2B5EF4-FFF2-40B4-BE49-F238E27FC236}">
                <a16:creationId xmlns:a16="http://schemas.microsoft.com/office/drawing/2014/main" id="{3E96DBA0-9C39-3092-BDAF-95BD9EA6ADD2}"/>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nvGrpSpPr>
          <p:cNvPr id="2" name="Group 1" descr="Microscopic view of transitional epithelium tissue at 400x magnification with basement membrane labeled.">
            <a:extLst>
              <a:ext uri="{FF2B5EF4-FFF2-40B4-BE49-F238E27FC236}">
                <a16:creationId xmlns:a16="http://schemas.microsoft.com/office/drawing/2014/main" id="{D8B317D2-3854-1F9A-0D59-17876E95A334}"/>
              </a:ext>
            </a:extLst>
          </p:cNvPr>
          <p:cNvGrpSpPr/>
          <p:nvPr/>
        </p:nvGrpSpPr>
        <p:grpSpPr>
          <a:xfrm>
            <a:off x="152400" y="838200"/>
            <a:ext cx="8864600" cy="5562600"/>
            <a:chOff x="152400" y="838200"/>
            <a:chExt cx="8864600" cy="5562600"/>
          </a:xfrm>
        </p:grpSpPr>
        <p:sp>
          <p:nvSpPr>
            <p:cNvPr id="15363" name="TextBox 17" descr="Basement  membrane&#10;">
              <a:extLst>
                <a:ext uri="{FF2B5EF4-FFF2-40B4-BE49-F238E27FC236}">
                  <a16:creationId xmlns:a16="http://schemas.microsoft.com/office/drawing/2014/main" id="{0B157C3D-65BA-FF6D-976A-EC2715DABC30}"/>
                </a:ext>
              </a:extLst>
            </p:cNvPr>
            <p:cNvSpPr txBox="1">
              <a:spLocks noChangeArrowheads="1"/>
            </p:cNvSpPr>
            <p:nvPr/>
          </p:nvSpPr>
          <p:spPr bwMode="auto">
            <a:xfrm>
              <a:off x="152400" y="4281488"/>
              <a:ext cx="1295400" cy="647700"/>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Basement  membrane</a:t>
              </a:r>
            </a:p>
          </p:txBody>
        </p:sp>
        <p:pic>
          <p:nvPicPr>
            <p:cNvPr id="15362" name="Picture 2" descr="Transitional Epithelium 400X&#10;">
              <a:extLst>
                <a:ext uri="{FF2B5EF4-FFF2-40B4-BE49-F238E27FC236}">
                  <a16:creationId xmlns:a16="http://schemas.microsoft.com/office/drawing/2014/main" id="{FB93491D-38F7-702E-25A7-8E406A918A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838200"/>
              <a:ext cx="7416800" cy="5562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12" name="Straight Connector 11" descr="A line leads to an arrow that points to the basement membrane.">
              <a:extLst>
                <a:ext uri="{FF2B5EF4-FFF2-40B4-BE49-F238E27FC236}">
                  <a16:creationId xmlns:a16="http://schemas.microsoft.com/office/drawing/2014/main" id="{00AD38BA-6CE4-3C14-7777-0B5B89A91AD4}"/>
                </a:ext>
                <a:ext uri="{C183D7F6-B498-43B3-948B-1728B52AA6E4}">
                  <adec:decorative xmlns:adec="http://schemas.microsoft.com/office/drawing/2017/decorative" val="0"/>
                </a:ext>
              </a:extLst>
            </p:cNvPr>
            <p:cNvCxnSpPr>
              <a:cxnSpLocks/>
              <a:endCxn id="15363" idx="3"/>
            </p:cNvCxnSpPr>
            <p:nvPr/>
          </p:nvCxnSpPr>
          <p:spPr>
            <a:xfrm flipH="1">
              <a:off x="1447800" y="4591050"/>
              <a:ext cx="4622800" cy="1428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Arrow Connector 36" descr="An arrow points to the basement membrane.">
              <a:extLst>
                <a:ext uri="{FF2B5EF4-FFF2-40B4-BE49-F238E27FC236}">
                  <a16:creationId xmlns:a16="http://schemas.microsoft.com/office/drawing/2014/main" id="{FFED5DB0-5AA0-603C-ABA9-43559A4418CD}"/>
                </a:ext>
                <a:ext uri="{C183D7F6-B498-43B3-948B-1728B52AA6E4}">
                  <adec:decorative xmlns:adec="http://schemas.microsoft.com/office/drawing/2017/decorative" val="0"/>
                </a:ext>
              </a:extLst>
            </p:cNvPr>
            <p:cNvCxnSpPr/>
            <p:nvPr/>
          </p:nvCxnSpPr>
          <p:spPr>
            <a:xfrm flipV="1">
              <a:off x="6070600" y="4267200"/>
              <a:ext cx="0" cy="32385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367" name="Rectangle 1" descr="400X">
              <a:extLst>
                <a:ext uri="{FF2B5EF4-FFF2-40B4-BE49-F238E27FC236}">
                  <a16:creationId xmlns:a16="http://schemas.microsoft.com/office/drawing/2014/main" id="{B4E2F28E-267C-8D7B-F7CF-2CCD952B2257}"/>
                </a:ext>
              </a:extLst>
            </p:cNvPr>
            <p:cNvSpPr>
              <a:spLocks noChangeArrowheads="1"/>
            </p:cNvSpPr>
            <p:nvPr/>
          </p:nvSpPr>
          <p:spPr bwMode="auto">
            <a:xfrm>
              <a:off x="8355013" y="6030913"/>
              <a:ext cx="6619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1" dirty="0"/>
                <a:t>400X</a:t>
              </a:r>
              <a:endParaRPr lang="en-US" altLang="en-US" sz="1800" dirty="0"/>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descr="Transitional Epithelium (2 of 3)&#10;">
            <a:extLst>
              <a:ext uri="{FF2B5EF4-FFF2-40B4-BE49-F238E27FC236}">
                <a16:creationId xmlns:a16="http://schemas.microsoft.com/office/drawing/2014/main" id="{914DAF18-7F85-2A6B-EC9E-ADC996F05F37}"/>
              </a:ext>
            </a:extLst>
          </p:cNvPr>
          <p:cNvSpPr txBox="1">
            <a:spLocks noGrp="1"/>
          </p:cNvSpPr>
          <p:nvPr>
            <p:ph type="title" idx="4294967295"/>
          </p:nvPr>
        </p:nvSpPr>
        <p:spPr bwMode="auto">
          <a:xfrm>
            <a:off x="0" y="152400"/>
            <a:ext cx="9144000" cy="606425"/>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Transitional Epithelium (2 of 3)</a:t>
            </a:r>
          </a:p>
        </p:txBody>
      </p:sp>
      <p:pic>
        <p:nvPicPr>
          <p:cNvPr id="16387" name="Picture 5" descr="Transitional Epithelium 400X&#10;">
            <a:extLst>
              <a:ext uri="{FF2B5EF4-FFF2-40B4-BE49-F238E27FC236}">
                <a16:creationId xmlns:a16="http://schemas.microsoft.com/office/drawing/2014/main" id="{6A312059-5228-A04A-508D-271671042B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638" y="868363"/>
            <a:ext cx="7578725" cy="56848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BD69132F-E709-63A5-A453-A729846F0342}"/>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6389" name="Rectangle 1" descr="400X">
            <a:extLst>
              <a:ext uri="{FF2B5EF4-FFF2-40B4-BE49-F238E27FC236}">
                <a16:creationId xmlns:a16="http://schemas.microsoft.com/office/drawing/2014/main" id="{98D5A46C-EDF1-E577-8AC9-A7F3FC7B63D8}"/>
              </a:ext>
            </a:extLst>
          </p:cNvPr>
          <p:cNvSpPr>
            <a:spLocks noChangeArrowheads="1"/>
          </p:cNvSpPr>
          <p:nvPr/>
        </p:nvSpPr>
        <p:spPr bwMode="auto">
          <a:xfrm>
            <a:off x="7685088" y="6181725"/>
            <a:ext cx="6619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400X</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descr="Transitional Epithelium (3 of 3) &#10;">
            <a:extLst>
              <a:ext uri="{FF2B5EF4-FFF2-40B4-BE49-F238E27FC236}">
                <a16:creationId xmlns:a16="http://schemas.microsoft.com/office/drawing/2014/main" id="{132ECDC3-D8FA-D963-3043-5338E3AD9522}"/>
              </a:ext>
            </a:extLst>
          </p:cNvPr>
          <p:cNvSpPr txBox="1">
            <a:spLocks noGrp="1"/>
          </p:cNvSpPr>
          <p:nvPr>
            <p:ph type="title" idx="4294967295"/>
          </p:nvPr>
        </p:nvSpPr>
        <p:spPr bwMode="auto">
          <a:xfrm>
            <a:off x="50800" y="76200"/>
            <a:ext cx="9144000" cy="6096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Transitional Epithelium (3 of 3) </a:t>
            </a:r>
          </a:p>
        </p:txBody>
      </p:sp>
      <p:pic>
        <p:nvPicPr>
          <p:cNvPr id="17411" name="Picture 2" descr="Transitional Epithelium 1000X &#10;">
            <a:extLst>
              <a:ext uri="{FF2B5EF4-FFF2-40B4-BE49-F238E27FC236}">
                <a16:creationId xmlns:a16="http://schemas.microsoft.com/office/drawing/2014/main" id="{5842E9CA-8924-75F5-45EF-E68FC535D1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838200"/>
            <a:ext cx="7721600" cy="5791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01BA0B6-3EF5-43CA-CBFD-2A7AF5339663}"/>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7413" name="Rectangle 1" descr="1000X">
            <a:extLst>
              <a:ext uri="{FF2B5EF4-FFF2-40B4-BE49-F238E27FC236}">
                <a16:creationId xmlns:a16="http://schemas.microsoft.com/office/drawing/2014/main" id="{F1EB1522-7E76-C914-2CA9-A41673BE3976}"/>
              </a:ext>
            </a:extLst>
          </p:cNvPr>
          <p:cNvSpPr>
            <a:spLocks noChangeArrowheads="1"/>
          </p:cNvSpPr>
          <p:nvPr/>
        </p:nvSpPr>
        <p:spPr bwMode="auto">
          <a:xfrm>
            <a:off x="7704138" y="6259513"/>
            <a:ext cx="7794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1" dirty="0"/>
              <a:t>1000X</a:t>
            </a:r>
            <a:endParaRPr lang="en-US" altLang="en-US" sz="18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descr="Nonkeratinized Stratified Squamous Epithelium ">
            <a:extLst>
              <a:ext uri="{FF2B5EF4-FFF2-40B4-BE49-F238E27FC236}">
                <a16:creationId xmlns:a16="http://schemas.microsoft.com/office/drawing/2014/main" id="{40B4B938-37E6-27AB-96BE-84F1FB4EB006}"/>
              </a:ext>
            </a:extLst>
          </p:cNvPr>
          <p:cNvSpPr>
            <a:spLocks noGrp="1"/>
          </p:cNvSpPr>
          <p:nvPr>
            <p:ph type="title"/>
          </p:nvPr>
        </p:nvSpPr>
        <p:spPr>
          <a:xfrm>
            <a:off x="0" y="76200"/>
            <a:ext cx="9144000" cy="566738"/>
          </a:xfrm>
        </p:spPr>
        <p:txBody>
          <a:bodyPr/>
          <a:lstStyle/>
          <a:p>
            <a:pPr algn="ctr" eaLnBrk="1" hangingPunct="1"/>
            <a:r>
              <a:rPr lang="en-US" altLang="en-US" sz="3200" dirty="0"/>
              <a:t>Nonkeratinized Stratified Squamous Epithelium </a:t>
            </a:r>
          </a:p>
        </p:txBody>
      </p:sp>
      <p:pic>
        <p:nvPicPr>
          <p:cNvPr id="18435" name="Picture 2" descr="Nonkeratinized Stratified Squamous Epithelium ">
            <a:extLst>
              <a:ext uri="{FF2B5EF4-FFF2-40B4-BE49-F238E27FC236}">
                <a16:creationId xmlns:a16="http://schemas.microsoft.com/office/drawing/2014/main" id="{949B311B-92B4-5C64-C959-071D21E1FAE8}"/>
              </a:ext>
            </a:extLst>
          </p:cNvPr>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a:stretch>
            <a:fillRect/>
          </a:stretch>
        </p:blipFill>
        <p:spPr>
          <a:xfrm>
            <a:off x="609600" y="762000"/>
            <a:ext cx="7934325" cy="5951538"/>
          </a:xfrm>
          <a:noFill/>
          <a:ln>
            <a:solidFill>
              <a:schemeClr val="tx1"/>
            </a:solidFill>
            <a:miter lim="800000"/>
            <a:headEnd/>
            <a:tailEnd/>
          </a:ln>
        </p:spPr>
      </p:pic>
      <p:sp>
        <p:nvSpPr>
          <p:cNvPr id="6" name="Rectangle 5">
            <a:extLst>
              <a:ext uri="{FF2B5EF4-FFF2-40B4-BE49-F238E27FC236}">
                <a16:creationId xmlns:a16="http://schemas.microsoft.com/office/drawing/2014/main" id="{0A76B9C1-906A-61EE-6260-4219CFD2E166}"/>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8437" name="Rectangle 2" descr="400X">
            <a:extLst>
              <a:ext uri="{FF2B5EF4-FFF2-40B4-BE49-F238E27FC236}">
                <a16:creationId xmlns:a16="http://schemas.microsoft.com/office/drawing/2014/main" id="{739B0CCF-A0B6-7CF5-13FB-F97D60F45D61}"/>
              </a:ext>
            </a:extLst>
          </p:cNvPr>
          <p:cNvSpPr>
            <a:spLocks noChangeArrowheads="1"/>
          </p:cNvSpPr>
          <p:nvPr/>
        </p:nvSpPr>
        <p:spPr bwMode="auto">
          <a:xfrm>
            <a:off x="7848600" y="6324600"/>
            <a:ext cx="6619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1" dirty="0"/>
              <a:t>400X</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descr="Keratinized Stratified Squamous Epithelium ">
            <a:extLst>
              <a:ext uri="{FF2B5EF4-FFF2-40B4-BE49-F238E27FC236}">
                <a16:creationId xmlns:a16="http://schemas.microsoft.com/office/drawing/2014/main" id="{381E1835-9365-2034-9C18-F8B290CD4600}"/>
              </a:ext>
            </a:extLst>
          </p:cNvPr>
          <p:cNvSpPr>
            <a:spLocks noGrp="1"/>
          </p:cNvSpPr>
          <p:nvPr>
            <p:ph type="title"/>
          </p:nvPr>
        </p:nvSpPr>
        <p:spPr>
          <a:xfrm>
            <a:off x="0" y="152400"/>
            <a:ext cx="9144000" cy="715963"/>
          </a:xfrm>
        </p:spPr>
        <p:txBody>
          <a:bodyPr/>
          <a:lstStyle/>
          <a:p>
            <a:r>
              <a:rPr lang="en-US" altLang="en-US" sz="3200" b="1" dirty="0">
                <a:solidFill>
                  <a:srgbClr val="000000"/>
                </a:solidFill>
              </a:rPr>
              <a:t>Keratinized Stratified Squamous Epithelium </a:t>
            </a:r>
            <a:endParaRPr lang="en-US" altLang="en-US" dirty="0"/>
          </a:p>
        </p:txBody>
      </p:sp>
      <p:pic>
        <p:nvPicPr>
          <p:cNvPr id="19459" name="Picture 2" descr="Keratinized Stratified Squamous Epithelium ">
            <a:extLst>
              <a:ext uri="{FF2B5EF4-FFF2-40B4-BE49-F238E27FC236}">
                <a16:creationId xmlns:a16="http://schemas.microsoft.com/office/drawing/2014/main" id="{945C1962-53A5-009D-007D-D1D26DF1B9F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041400" y="1143000"/>
            <a:ext cx="7112000" cy="5334000"/>
          </a:xfrm>
          <a:noFill/>
          <a:ln>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Rectangle 7">
            <a:extLst>
              <a:ext uri="{FF2B5EF4-FFF2-40B4-BE49-F238E27FC236}">
                <a16:creationId xmlns:a16="http://schemas.microsoft.com/office/drawing/2014/main" id="{7313043E-C45A-8677-5D8C-2DA44A81D2C8}"/>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F907EA-85A2-5217-92CF-01EA202A0A76}"/>
            </a:ext>
          </a:extLst>
        </p:cNvPr>
        <p:cNvGrpSpPr/>
        <p:nvPr/>
      </p:nvGrpSpPr>
      <p:grpSpPr>
        <a:xfrm>
          <a:off x="0" y="0"/>
          <a:ext cx="0" cy="0"/>
          <a:chOff x="0" y="0"/>
          <a:chExt cx="0" cy="0"/>
        </a:xfrm>
      </p:grpSpPr>
      <p:sp>
        <p:nvSpPr>
          <p:cNvPr id="20482" name="Title 1" descr="Stratified Squamous Epithelium">
            <a:extLst>
              <a:ext uri="{FF2B5EF4-FFF2-40B4-BE49-F238E27FC236}">
                <a16:creationId xmlns:a16="http://schemas.microsoft.com/office/drawing/2014/main" id="{7761454F-D49B-2A20-2C36-C7B8EB9C63AA}"/>
              </a:ext>
            </a:extLst>
          </p:cNvPr>
          <p:cNvSpPr>
            <a:spLocks noGrp="1"/>
          </p:cNvSpPr>
          <p:nvPr>
            <p:ph type="title"/>
          </p:nvPr>
        </p:nvSpPr>
        <p:spPr>
          <a:xfrm>
            <a:off x="457200" y="274638"/>
            <a:ext cx="8229600" cy="639762"/>
          </a:xfrm>
        </p:spPr>
        <p:txBody>
          <a:bodyPr/>
          <a:lstStyle/>
          <a:p>
            <a:r>
              <a:rPr lang="en-US" altLang="en-US" sz="3200" b="1" dirty="0">
                <a:solidFill>
                  <a:srgbClr val="000000"/>
                </a:solidFill>
              </a:rPr>
              <a:t>Stratified Squamous Epithelium</a:t>
            </a:r>
            <a:endParaRPr lang="en-US" altLang="en-US" dirty="0"/>
          </a:p>
        </p:txBody>
      </p:sp>
      <p:sp>
        <p:nvSpPr>
          <p:cNvPr id="10" name="Rectangle 9">
            <a:extLst>
              <a:ext uri="{FF2B5EF4-FFF2-40B4-BE49-F238E27FC236}">
                <a16:creationId xmlns:a16="http://schemas.microsoft.com/office/drawing/2014/main" id="{50489B5D-0B31-249F-D884-D4755F35DC5A}"/>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6" name="Picture 5" descr="The image illustrates a comparison between nonkeratinized and keratinized stratified squamous epithelium. It is divided into two panels. The left panel shows nonkeratinized epithelium with a distinct layering of purple-tinted cells, appearing smooth. The right panel displays keratinized epithelium with additional layers on top, creating a rougher texture. The labels above each section identify them accordingly.">
            <a:extLst>
              <a:ext uri="{FF2B5EF4-FFF2-40B4-BE49-F238E27FC236}">
                <a16:creationId xmlns:a16="http://schemas.microsoft.com/office/drawing/2014/main" id="{BA63D732-A5BA-5966-833E-DC5F42D20A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703" y="1292608"/>
            <a:ext cx="8714594" cy="4272783"/>
          </a:xfrm>
          <a:prstGeom prst="rect">
            <a:avLst/>
          </a:prstGeom>
        </p:spPr>
      </p:pic>
    </p:spTree>
    <p:extLst>
      <p:ext uri="{BB962C8B-B14F-4D97-AF65-F5344CB8AC3E}">
        <p14:creationId xmlns:p14="http://schemas.microsoft.com/office/powerpoint/2010/main" val="28037179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descr="Simple Squamous Epithelium (Surface View) (1 of 2)&#10;">
            <a:extLst>
              <a:ext uri="{FF2B5EF4-FFF2-40B4-BE49-F238E27FC236}">
                <a16:creationId xmlns:a16="http://schemas.microsoft.com/office/drawing/2014/main" id="{9B877888-3ED9-CA19-B0BE-E455A2CEA406}"/>
              </a:ext>
            </a:extLst>
          </p:cNvPr>
          <p:cNvSpPr txBox="1">
            <a:spLocks noGrp="1"/>
          </p:cNvSpPr>
          <p:nvPr>
            <p:ph type="title" idx="4294967295"/>
          </p:nvPr>
        </p:nvSpPr>
        <p:spPr bwMode="auto">
          <a:xfrm>
            <a:off x="0" y="477838"/>
            <a:ext cx="9144000" cy="5334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Simple Squamous Epithelium (Surface View) (1 of 2)</a:t>
            </a:r>
          </a:p>
        </p:txBody>
      </p:sp>
      <p:grpSp>
        <p:nvGrpSpPr>
          <p:cNvPr id="2" name="Group 1" descr="The image is a side-by-side comparison of microscope views of cells at two different magnifications. On the left, the cells are shown at 400x magnification. The cells appear smaller and are densely packed. Each cell has a visible nucleus, and the boundaries are outlined by thin lines. The overall tone is a bluish-gray. On the right, the cells are shown at 1000x magnification, appearing much larger. The cell details are more pronounced with clearer nuclei and more defined membranes. The color remains consistent with the left image, maintaining a bluish-gray hue.">
            <a:extLst>
              <a:ext uri="{FF2B5EF4-FFF2-40B4-BE49-F238E27FC236}">
                <a16:creationId xmlns:a16="http://schemas.microsoft.com/office/drawing/2014/main" id="{C1075586-2AE1-7035-9112-C6B1E3A517C7}"/>
              </a:ext>
            </a:extLst>
          </p:cNvPr>
          <p:cNvGrpSpPr/>
          <p:nvPr/>
        </p:nvGrpSpPr>
        <p:grpSpPr>
          <a:xfrm>
            <a:off x="76200" y="1771650"/>
            <a:ext cx="8991600" cy="3371850"/>
            <a:chOff x="76200" y="1771650"/>
            <a:chExt cx="8991600" cy="3371850"/>
          </a:xfrm>
        </p:grpSpPr>
        <p:pic>
          <p:nvPicPr>
            <p:cNvPr id="3075" name="Picture 2" descr="Simple Squamous Epithelium (Surface View) 400X.jpg&#10;">
              <a:extLst>
                <a:ext uri="{FF2B5EF4-FFF2-40B4-BE49-F238E27FC236}">
                  <a16:creationId xmlns:a16="http://schemas.microsoft.com/office/drawing/2014/main" id="{304835A5-DE08-3307-9DFF-1C06012012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771650"/>
              <a:ext cx="4495800" cy="33718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078" name="TextBox 7" descr="400X">
              <a:extLst>
                <a:ext uri="{FF2B5EF4-FFF2-40B4-BE49-F238E27FC236}">
                  <a16:creationId xmlns:a16="http://schemas.microsoft.com/office/drawing/2014/main" id="{B9F9A599-0854-C022-5130-D21363B46051}"/>
                </a:ext>
              </a:extLst>
            </p:cNvPr>
            <p:cNvSpPr txBox="1">
              <a:spLocks noChangeArrowheads="1"/>
            </p:cNvSpPr>
            <p:nvPr/>
          </p:nvSpPr>
          <p:spPr bwMode="auto">
            <a:xfrm>
              <a:off x="3625850" y="4681538"/>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dirty="0"/>
                <a:t>400X</a:t>
              </a:r>
            </a:p>
          </p:txBody>
        </p:sp>
        <p:pic>
          <p:nvPicPr>
            <p:cNvPr id="3076" name="Picture 3" descr="The image is a side-by-side comparison of microscope views of cells at two different magnifications. On the left, the cells are shown at 400x magnification. The cells appear smaller and are densely packed. Each cell has a visible nucleus, and the boundaries are outlined by thin lines. The overall tone is a bluish-gray. On the right, the cells are shown at 1000x magnification, appearing much larger. The cell details are more pronounced with clearer nuclei and more defined membranes. The color remains consistent with the left image, maintaining a bluish-gray hue.&#10;">
              <a:extLst>
                <a:ext uri="{FF2B5EF4-FFF2-40B4-BE49-F238E27FC236}">
                  <a16:creationId xmlns:a16="http://schemas.microsoft.com/office/drawing/2014/main" id="{5A3F710D-4D50-53AE-EA93-D6D56DDBD3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771650"/>
              <a:ext cx="4495800" cy="3371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077" name="TextBox 6" descr="1000X">
              <a:extLst>
                <a:ext uri="{FF2B5EF4-FFF2-40B4-BE49-F238E27FC236}">
                  <a16:creationId xmlns:a16="http://schemas.microsoft.com/office/drawing/2014/main" id="{364CDF77-9139-59CE-5DEC-3FA347EA0F77}"/>
                </a:ext>
              </a:extLst>
            </p:cNvPr>
            <p:cNvSpPr txBox="1">
              <a:spLocks noChangeArrowheads="1"/>
            </p:cNvSpPr>
            <p:nvPr/>
          </p:nvSpPr>
          <p:spPr bwMode="auto">
            <a:xfrm>
              <a:off x="8001000" y="4676775"/>
              <a:ext cx="1066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dirty="0"/>
                <a:t>1000X</a:t>
              </a:r>
            </a:p>
          </p:txBody>
        </p:sp>
      </p:grpSp>
      <p:sp>
        <p:nvSpPr>
          <p:cNvPr id="8" name="Rectangle 7">
            <a:extLst>
              <a:ext uri="{FF2B5EF4-FFF2-40B4-BE49-F238E27FC236}">
                <a16:creationId xmlns:a16="http://schemas.microsoft.com/office/drawing/2014/main" id="{A4F3F0A6-1533-5755-2CBE-E5FB2B2D4C8D}"/>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F92AE2-3679-2D1D-6CFC-ED48CDDB9FF1}"/>
            </a:ext>
          </a:extLst>
        </p:cNvPr>
        <p:cNvGrpSpPr/>
        <p:nvPr/>
      </p:nvGrpSpPr>
      <p:grpSpPr>
        <a:xfrm>
          <a:off x="0" y="0"/>
          <a:ext cx="0" cy="0"/>
          <a:chOff x="0" y="0"/>
          <a:chExt cx="0" cy="0"/>
        </a:xfrm>
      </p:grpSpPr>
      <p:sp>
        <p:nvSpPr>
          <p:cNvPr id="4105" name="Title 1" descr="Simple Squamous Epithelium (Surface View) (2 of 2) &#10;">
            <a:extLst>
              <a:ext uri="{FF2B5EF4-FFF2-40B4-BE49-F238E27FC236}">
                <a16:creationId xmlns:a16="http://schemas.microsoft.com/office/drawing/2014/main" id="{A73042FB-1800-4F4E-5680-A52A6B811F5A}"/>
              </a:ext>
            </a:extLst>
          </p:cNvPr>
          <p:cNvSpPr txBox="1">
            <a:spLocks noGrp="1"/>
          </p:cNvSpPr>
          <p:nvPr>
            <p:ph type="title" idx="4294967295"/>
          </p:nvPr>
        </p:nvSpPr>
        <p:spPr bwMode="auto">
          <a:xfrm>
            <a:off x="0" y="228600"/>
            <a:ext cx="9144000" cy="6096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Simple Squamous Epithelium (Surface View) (2 of 2) </a:t>
            </a:r>
          </a:p>
        </p:txBody>
      </p:sp>
      <p:sp>
        <p:nvSpPr>
          <p:cNvPr id="11" name="Rectangle 10">
            <a:extLst>
              <a:ext uri="{FF2B5EF4-FFF2-40B4-BE49-F238E27FC236}">
                <a16:creationId xmlns:a16="http://schemas.microsoft.com/office/drawing/2014/main" id="{306F999A-97A3-A497-CDB8-2D137F7C7CD5}"/>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The image is a microscopic view of simple squamous epithelium at 1000x magnification. The cells are polygonal, closely packed, and have a dark purple, highlighted structure at the center, indicated as the cell nucleus. Each cell has a semi-transparent appearance, showing a grainy texture within the labeled cytoplasm. The cell boundaries are distinct, forming the plasma membrane, also labeled. The image has a cool, bluish tint overall, providing clear visibility of cellular structures.">
            <a:extLst>
              <a:ext uri="{FF2B5EF4-FFF2-40B4-BE49-F238E27FC236}">
                <a16:creationId xmlns:a16="http://schemas.microsoft.com/office/drawing/2014/main" id="{B2F3FF30-3703-D600-F7AF-33DDD80F2D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066800"/>
            <a:ext cx="8591301" cy="5455534"/>
          </a:xfrm>
          <a:prstGeom prst="rect">
            <a:avLst/>
          </a:prstGeom>
        </p:spPr>
      </p:pic>
    </p:spTree>
    <p:extLst>
      <p:ext uri="{BB962C8B-B14F-4D97-AF65-F5344CB8AC3E}">
        <p14:creationId xmlns:p14="http://schemas.microsoft.com/office/powerpoint/2010/main" val="28773977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6" name="Title 1" descr="Simple Squamous Epithelium &#10;(Walls of the Alveoli of the Lungs)&#10;">
            <a:extLst>
              <a:ext uri="{FF2B5EF4-FFF2-40B4-BE49-F238E27FC236}">
                <a16:creationId xmlns:a16="http://schemas.microsoft.com/office/drawing/2014/main" id="{5F5BF159-5F64-391D-6819-5DF253EABE81}"/>
              </a:ext>
            </a:extLst>
          </p:cNvPr>
          <p:cNvSpPr txBox="1">
            <a:spLocks noGrp="1"/>
          </p:cNvSpPr>
          <p:nvPr>
            <p:ph type="title" idx="4294967295"/>
          </p:nvPr>
        </p:nvSpPr>
        <p:spPr bwMode="auto">
          <a:xfrm>
            <a:off x="26988" y="228600"/>
            <a:ext cx="9117012" cy="12192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Simple Squamous Epithelium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(Walls of the Alveoli of the Lungs)</a:t>
            </a:r>
          </a:p>
        </p:txBody>
      </p:sp>
      <p:grpSp>
        <p:nvGrpSpPr>
          <p:cNvPr id="2" name="Group 1" descr="The image is divided into two sections, each displaying microscopic views of simple squamous epithelium at different magnifications. The left side shows a 400x magnification. It features a network of flat shaped, thin structures stained in various shades of blue against a light blue background. A black arrow points to one layer of epithelial cells in the walls of the alveoli of the lungs. The right side presents the same tissue at 1000x magnification, focusing on a smaller section with more elongated and detailed features. The structures are similarly stained, appearing denser and more defined with individual cell-like shapes visible. A black arrow indicates a the tissue. Both sections have the magnification level labeled in black text at the bottom right corner.">
            <a:extLst>
              <a:ext uri="{FF2B5EF4-FFF2-40B4-BE49-F238E27FC236}">
                <a16:creationId xmlns:a16="http://schemas.microsoft.com/office/drawing/2014/main" id="{D6541861-C638-1F94-3174-0258145BDBDD}"/>
              </a:ext>
            </a:extLst>
          </p:cNvPr>
          <p:cNvGrpSpPr/>
          <p:nvPr/>
        </p:nvGrpSpPr>
        <p:grpSpPr>
          <a:xfrm>
            <a:off x="76200" y="1900238"/>
            <a:ext cx="8991600" cy="3357562"/>
            <a:chOff x="76200" y="1900238"/>
            <a:chExt cx="8991600" cy="3357562"/>
          </a:xfrm>
        </p:grpSpPr>
        <p:pic>
          <p:nvPicPr>
            <p:cNvPr id="5122" name="Picture 4" descr="Simple Squamous Epithelium (Walls of the Alveoli of the Lungs) 400X &#10;">
              <a:extLst>
                <a:ext uri="{FF2B5EF4-FFF2-40B4-BE49-F238E27FC236}">
                  <a16:creationId xmlns:a16="http://schemas.microsoft.com/office/drawing/2014/main" id="{6943337E-45F2-748F-40B3-E70F3A2B71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900238"/>
              <a:ext cx="4478338" cy="33575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13" name="Straight Arrow Connector 12" descr="An arrow points to the simple squamous epithelium (Walls of the alveoli of the lungs).">
              <a:extLst>
                <a:ext uri="{FF2B5EF4-FFF2-40B4-BE49-F238E27FC236}">
                  <a16:creationId xmlns:a16="http://schemas.microsoft.com/office/drawing/2014/main" id="{C92EB4B9-0C3F-923C-4E78-E1261C50FEDE}"/>
                </a:ext>
                <a:ext uri="{C183D7F6-B498-43B3-948B-1728B52AA6E4}">
                  <adec:decorative xmlns:adec="http://schemas.microsoft.com/office/drawing/2017/decorative" val="0"/>
                </a:ext>
              </a:extLst>
            </p:cNvPr>
            <p:cNvCxnSpPr/>
            <p:nvPr/>
          </p:nvCxnSpPr>
          <p:spPr>
            <a:xfrm flipV="1">
              <a:off x="2720975" y="3279775"/>
              <a:ext cx="207963" cy="301625"/>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123" name="TextBox 7" descr="400X">
              <a:extLst>
                <a:ext uri="{FF2B5EF4-FFF2-40B4-BE49-F238E27FC236}">
                  <a16:creationId xmlns:a16="http://schemas.microsoft.com/office/drawing/2014/main" id="{8BC5434D-C370-C16F-CA66-CB090264851D}"/>
                </a:ext>
              </a:extLst>
            </p:cNvPr>
            <p:cNvSpPr txBox="1">
              <a:spLocks noChangeArrowheads="1"/>
            </p:cNvSpPr>
            <p:nvPr/>
          </p:nvSpPr>
          <p:spPr bwMode="auto">
            <a:xfrm>
              <a:off x="3643313" y="4795838"/>
              <a:ext cx="914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dirty="0"/>
                <a:t>400X</a:t>
              </a:r>
            </a:p>
          </p:txBody>
        </p:sp>
        <p:pic>
          <p:nvPicPr>
            <p:cNvPr id="5124" name="Picture 5" descr="Simple Squamous Epithelium (Walls of the Alveoli of the Lungs) 1000X&#10;">
              <a:extLst>
                <a:ext uri="{FF2B5EF4-FFF2-40B4-BE49-F238E27FC236}">
                  <a16:creationId xmlns:a16="http://schemas.microsoft.com/office/drawing/2014/main" id="{65B7C603-9D5A-66D0-BD1F-04BBB15BCD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7400" y="1905000"/>
              <a:ext cx="4470400" cy="3352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15" name="Straight Arrow Connector 14" descr="An arrow points to the simple squamous epithelium (Walls of the alveoli of the lungs).">
              <a:extLst>
                <a:ext uri="{FF2B5EF4-FFF2-40B4-BE49-F238E27FC236}">
                  <a16:creationId xmlns:a16="http://schemas.microsoft.com/office/drawing/2014/main" id="{6B4DF6B8-DA4F-80D5-EDF3-8BDF49F7D31A}"/>
                </a:ext>
                <a:ext uri="{C183D7F6-B498-43B3-948B-1728B52AA6E4}">
                  <adec:decorative xmlns:adec="http://schemas.microsoft.com/office/drawing/2017/decorative" val="0"/>
                </a:ext>
              </a:extLst>
            </p:cNvPr>
            <p:cNvCxnSpPr/>
            <p:nvPr/>
          </p:nvCxnSpPr>
          <p:spPr>
            <a:xfrm flipV="1">
              <a:off x="7673975" y="3810000"/>
              <a:ext cx="207963" cy="30480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125" name="TextBox 9" descr="1000X">
              <a:extLst>
                <a:ext uri="{FF2B5EF4-FFF2-40B4-BE49-F238E27FC236}">
                  <a16:creationId xmlns:a16="http://schemas.microsoft.com/office/drawing/2014/main" id="{E799D122-232F-466A-EEBD-50A6C1EEF270}"/>
                </a:ext>
              </a:extLst>
            </p:cNvPr>
            <p:cNvSpPr txBox="1">
              <a:spLocks noChangeArrowheads="1"/>
            </p:cNvSpPr>
            <p:nvPr/>
          </p:nvSpPr>
          <p:spPr bwMode="auto">
            <a:xfrm>
              <a:off x="8020050" y="4795838"/>
              <a:ext cx="10477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dirty="0"/>
                <a:t>1000X</a:t>
              </a:r>
            </a:p>
          </p:txBody>
        </p:sp>
      </p:grpSp>
      <p:sp>
        <p:nvSpPr>
          <p:cNvPr id="12" name="Rectangle 11">
            <a:extLst>
              <a:ext uri="{FF2B5EF4-FFF2-40B4-BE49-F238E27FC236}">
                <a16:creationId xmlns:a16="http://schemas.microsoft.com/office/drawing/2014/main" id="{C74EA567-7817-9301-BDA6-B1E15728BFF7}"/>
              </a:ext>
              <a:ext uri="{C183D7F6-B498-43B3-948B-1728B52AA6E4}">
                <adec:decorative xmlns:adec="http://schemas.microsoft.com/office/drawing/2017/decorative" val="1"/>
              </a:ext>
            </a:extLst>
          </p:cNvPr>
          <p:cNvSpPr/>
          <p:nvPr/>
        </p:nvSpPr>
        <p:spPr>
          <a:xfrm>
            <a:off x="0" y="-25958"/>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Simple Squamous Epithelium &#10;(Parietal Layer of Glomerular Capsule of the Kidneys)">
            <a:extLst>
              <a:ext uri="{FF2B5EF4-FFF2-40B4-BE49-F238E27FC236}">
                <a16:creationId xmlns:a16="http://schemas.microsoft.com/office/drawing/2014/main" id="{D74D5572-6261-5CDC-7E55-6467C81AF16F}"/>
              </a:ext>
            </a:extLst>
          </p:cNvPr>
          <p:cNvSpPr>
            <a:spLocks noGrp="1"/>
          </p:cNvSpPr>
          <p:nvPr>
            <p:ph type="title"/>
          </p:nvPr>
        </p:nvSpPr>
        <p:spPr>
          <a:xfrm>
            <a:off x="-10048" y="104461"/>
            <a:ext cx="9144000" cy="1143000"/>
          </a:xfrm>
        </p:spPr>
        <p:txBody>
          <a:bodyPr/>
          <a:lstStyle/>
          <a:p>
            <a:pPr eaLnBrk="1" hangingPunct="1">
              <a:defRPr/>
            </a:pPr>
            <a:r>
              <a:rPr lang="en-US" altLang="en-US" sz="3200" b="1" dirty="0">
                <a:solidFill>
                  <a:prstClr val="black"/>
                </a:solidFill>
                <a:ea typeface="+mn-ea"/>
                <a:cs typeface="Arial" charset="0"/>
              </a:rPr>
              <a:t>Simple Squamous Epithelium </a:t>
            </a:r>
            <a:br>
              <a:rPr lang="en-US" altLang="en-US" sz="3200" b="1" dirty="0">
                <a:solidFill>
                  <a:prstClr val="black"/>
                </a:solidFill>
                <a:ea typeface="+mn-ea"/>
                <a:cs typeface="Arial" charset="0"/>
              </a:rPr>
            </a:br>
            <a:r>
              <a:rPr lang="en-US" altLang="en-US" sz="2800" b="1" dirty="0">
                <a:solidFill>
                  <a:prstClr val="black"/>
                </a:solidFill>
                <a:ea typeface="+mn-ea"/>
                <a:cs typeface="Arial" charset="0"/>
              </a:rPr>
              <a:t>(Parietal Layer of Glomerular Capsule of the Kidneys)</a:t>
            </a:r>
            <a:endParaRPr lang="en-US" sz="2800" dirty="0"/>
          </a:p>
        </p:txBody>
      </p:sp>
      <p:pic>
        <p:nvPicPr>
          <p:cNvPr id="6147" name="Picture 3" descr="An arrow points to simple squamous epithelium. &#10;(Parietal Layer of Glomerular Capsule of the Kidneys)">
            <a:extLst>
              <a:ext uri="{FF2B5EF4-FFF2-40B4-BE49-F238E27FC236}">
                <a16:creationId xmlns:a16="http://schemas.microsoft.com/office/drawing/2014/main" id="{4DB258F7-3D57-5ECC-C800-4E6C5FE566DA}"/>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143000" y="1447800"/>
            <a:ext cx="6934200" cy="5200650"/>
          </a:xfrm>
          <a:noFill/>
          <a:ln>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9" name="Straight Arrow Connector 8" descr="An arrow points to simple squamous epithelium. &#10;(Parietal Layer of Glomerular Capsule of the Kidneys)">
            <a:extLst>
              <a:ext uri="{FF2B5EF4-FFF2-40B4-BE49-F238E27FC236}">
                <a16:creationId xmlns:a16="http://schemas.microsoft.com/office/drawing/2014/main" id="{B03196AC-0291-2581-8D25-A924ACA8990D}"/>
              </a:ext>
              <a:ext uri="{C183D7F6-B498-43B3-948B-1728B52AA6E4}">
                <adec:decorative xmlns:adec="http://schemas.microsoft.com/office/drawing/2017/decorative" val="0"/>
              </a:ext>
            </a:extLst>
          </p:cNvPr>
          <p:cNvCxnSpPr/>
          <p:nvPr/>
        </p:nvCxnSpPr>
        <p:spPr>
          <a:xfrm flipV="1">
            <a:off x="4724400" y="4343400"/>
            <a:ext cx="338138" cy="22860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551F997-8FAA-BB38-9F55-C77F1B75B361}"/>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Simple Squamous Epithelium (Walls of Capillaries)">
            <a:extLst>
              <a:ext uri="{FF2B5EF4-FFF2-40B4-BE49-F238E27FC236}">
                <a16:creationId xmlns:a16="http://schemas.microsoft.com/office/drawing/2014/main" id="{B8DFBCA9-7020-9730-1A75-77ED7BEEC5DB}"/>
              </a:ext>
            </a:extLst>
          </p:cNvPr>
          <p:cNvSpPr>
            <a:spLocks noGrp="1"/>
          </p:cNvSpPr>
          <p:nvPr>
            <p:ph type="title"/>
          </p:nvPr>
        </p:nvSpPr>
        <p:spPr>
          <a:xfrm>
            <a:off x="0" y="152400"/>
            <a:ext cx="9144000" cy="1143000"/>
          </a:xfrm>
        </p:spPr>
        <p:txBody>
          <a:bodyPr/>
          <a:lstStyle/>
          <a:p>
            <a:pPr eaLnBrk="1" hangingPunct="1">
              <a:defRPr/>
            </a:pPr>
            <a:r>
              <a:rPr lang="en-US" altLang="en-US" sz="3200" b="1" dirty="0">
                <a:solidFill>
                  <a:prstClr val="black"/>
                </a:solidFill>
                <a:ea typeface="+mn-ea"/>
                <a:cs typeface="Arial" charset="0"/>
              </a:rPr>
              <a:t>Simple Squamous Epithelium </a:t>
            </a:r>
            <a:br>
              <a:rPr lang="en-US" altLang="en-US" sz="3200" b="1" dirty="0">
                <a:solidFill>
                  <a:prstClr val="black"/>
                </a:solidFill>
                <a:ea typeface="+mn-ea"/>
                <a:cs typeface="Arial" charset="0"/>
              </a:rPr>
            </a:br>
            <a:r>
              <a:rPr lang="en-US" altLang="en-US" sz="2800" b="1" dirty="0">
                <a:solidFill>
                  <a:prstClr val="black"/>
                </a:solidFill>
                <a:ea typeface="+mn-ea"/>
                <a:cs typeface="Arial" charset="0"/>
              </a:rPr>
              <a:t>(Walls of Capillaries)</a:t>
            </a:r>
            <a:endParaRPr lang="en-US" sz="2800" dirty="0"/>
          </a:p>
        </p:txBody>
      </p:sp>
      <p:pic>
        <p:nvPicPr>
          <p:cNvPr id="7170" name="Picture 2" descr="Simple Squamous Epithelium (Walls of Capillaries)">
            <a:extLst>
              <a:ext uri="{FF2B5EF4-FFF2-40B4-BE49-F238E27FC236}">
                <a16:creationId xmlns:a16="http://schemas.microsoft.com/office/drawing/2014/main" id="{372E00E9-85BB-A432-802A-C888F4A31CBB}"/>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l="9399" r="18182" b="29688"/>
          <a:stretch>
            <a:fillRect/>
          </a:stretch>
        </p:blipFill>
        <p:spPr>
          <a:xfrm>
            <a:off x="131763" y="1676400"/>
            <a:ext cx="4343400" cy="3429000"/>
          </a:xfrm>
          <a:noFill/>
          <a:ln>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13" name="Straight Arrow Connector 12" descr="An arrow points to the simple squamous epithelium (walls of capillaries).">
            <a:extLst>
              <a:ext uri="{FF2B5EF4-FFF2-40B4-BE49-F238E27FC236}">
                <a16:creationId xmlns:a16="http://schemas.microsoft.com/office/drawing/2014/main" id="{4491B131-F26C-4939-DBFB-1DDFB3AA11EB}"/>
              </a:ext>
              <a:ext uri="{C183D7F6-B498-43B3-948B-1728B52AA6E4}">
                <adec:decorative xmlns:adec="http://schemas.microsoft.com/office/drawing/2017/decorative" val="0"/>
              </a:ext>
            </a:extLst>
          </p:cNvPr>
          <p:cNvCxnSpPr/>
          <p:nvPr/>
        </p:nvCxnSpPr>
        <p:spPr>
          <a:xfrm>
            <a:off x="1524000" y="2971800"/>
            <a:ext cx="381000" cy="15081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7171" name="Picture 5" descr="Simple Squamous Epithelium (Walls of Capillaries)">
            <a:extLst>
              <a:ext uri="{FF2B5EF4-FFF2-40B4-BE49-F238E27FC236}">
                <a16:creationId xmlns:a16="http://schemas.microsoft.com/office/drawing/2014/main" id="{367C1A44-05FA-29D7-97C1-2B75F2CA1C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8241" y="1741990"/>
            <a:ext cx="4470400" cy="3429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9" name="Straight Arrow Connector 8" descr="An arrow points to the simple squamous epithelium (walls of capillaries).">
            <a:extLst>
              <a:ext uri="{FF2B5EF4-FFF2-40B4-BE49-F238E27FC236}">
                <a16:creationId xmlns:a16="http://schemas.microsoft.com/office/drawing/2014/main" id="{5BB5C4AB-BBFE-16A0-6F72-CEAA5681411B}"/>
              </a:ext>
              <a:ext uri="{C183D7F6-B498-43B3-948B-1728B52AA6E4}">
                <adec:decorative xmlns:adec="http://schemas.microsoft.com/office/drawing/2017/decorative" val="0"/>
              </a:ext>
            </a:extLst>
          </p:cNvPr>
          <p:cNvCxnSpPr/>
          <p:nvPr/>
        </p:nvCxnSpPr>
        <p:spPr>
          <a:xfrm>
            <a:off x="7739063" y="3352800"/>
            <a:ext cx="414337" cy="2667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CF457E25-FED1-C136-0D7E-4508075321C1}"/>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9" name="Title 1" descr="Simple Cuboidal Epithelium (1 of 2)&#10;">
            <a:extLst>
              <a:ext uri="{FF2B5EF4-FFF2-40B4-BE49-F238E27FC236}">
                <a16:creationId xmlns:a16="http://schemas.microsoft.com/office/drawing/2014/main" id="{22644423-1D7B-E8E0-13D7-638B41ADCDA4}"/>
              </a:ext>
            </a:extLst>
          </p:cNvPr>
          <p:cNvSpPr txBox="1">
            <a:spLocks noGrp="1"/>
          </p:cNvSpPr>
          <p:nvPr>
            <p:ph type="title" idx="4294967295"/>
          </p:nvPr>
        </p:nvSpPr>
        <p:spPr bwMode="auto">
          <a:xfrm>
            <a:off x="0" y="-22225"/>
            <a:ext cx="9144000" cy="479425"/>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Simple Cuboidal Epithelium (1 of 2) </a:t>
            </a:r>
          </a:p>
        </p:txBody>
      </p:sp>
      <p:grpSp>
        <p:nvGrpSpPr>
          <p:cNvPr id="2" name="Group 1" descr="Simple cuboidal epithelium. the top two pictures at 400x magnification. The bottom two pictures at 1000x magnification.">
            <a:extLst>
              <a:ext uri="{FF2B5EF4-FFF2-40B4-BE49-F238E27FC236}">
                <a16:creationId xmlns:a16="http://schemas.microsoft.com/office/drawing/2014/main" id="{67BC4081-02D1-9B6D-BF8E-CC11ED820B00}"/>
              </a:ext>
            </a:extLst>
          </p:cNvPr>
          <p:cNvGrpSpPr/>
          <p:nvPr/>
        </p:nvGrpSpPr>
        <p:grpSpPr>
          <a:xfrm>
            <a:off x="304800" y="457200"/>
            <a:ext cx="8534400" cy="6324600"/>
            <a:chOff x="304800" y="457200"/>
            <a:chExt cx="8534400" cy="6324600"/>
          </a:xfrm>
        </p:grpSpPr>
        <p:pic>
          <p:nvPicPr>
            <p:cNvPr id="8197" name="Picture 5" descr="Simple Cuboidal Epithelium 400X&#10;">
              <a:extLst>
                <a:ext uri="{FF2B5EF4-FFF2-40B4-BE49-F238E27FC236}">
                  <a16:creationId xmlns:a16="http://schemas.microsoft.com/office/drawing/2014/main" id="{4943962A-F832-E09D-A461-47EC02C0F9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57200"/>
              <a:ext cx="4191000" cy="3124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203" name="Rectangle 11" descr="400X">
              <a:extLst>
                <a:ext uri="{FF2B5EF4-FFF2-40B4-BE49-F238E27FC236}">
                  <a16:creationId xmlns:a16="http://schemas.microsoft.com/office/drawing/2014/main" id="{B34B4EE3-D948-AF6E-EED3-0D2A76966B75}"/>
                </a:ext>
              </a:extLst>
            </p:cNvPr>
            <p:cNvSpPr>
              <a:spLocks noChangeArrowheads="1"/>
            </p:cNvSpPr>
            <p:nvPr/>
          </p:nvSpPr>
          <p:spPr bwMode="auto">
            <a:xfrm>
              <a:off x="3457575" y="3119438"/>
              <a:ext cx="1038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dirty="0"/>
                <a:t>(400X)</a:t>
              </a:r>
            </a:p>
          </p:txBody>
        </p:sp>
        <p:pic>
          <p:nvPicPr>
            <p:cNvPr id="8198" name="Picture 6" descr="Simple Cuboidal Epithelium 400X">
              <a:extLst>
                <a:ext uri="{FF2B5EF4-FFF2-40B4-BE49-F238E27FC236}">
                  <a16:creationId xmlns:a16="http://schemas.microsoft.com/office/drawing/2014/main" id="{5FC1BD7C-73D1-B59D-A582-AA5E6CD714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457200"/>
              <a:ext cx="4191000" cy="312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202" name="Rectangle 10" descr="400X">
              <a:extLst>
                <a:ext uri="{FF2B5EF4-FFF2-40B4-BE49-F238E27FC236}">
                  <a16:creationId xmlns:a16="http://schemas.microsoft.com/office/drawing/2014/main" id="{F52AB4C3-7A29-FED0-0568-0014EFAB0108}"/>
                </a:ext>
              </a:extLst>
            </p:cNvPr>
            <p:cNvSpPr>
              <a:spLocks noChangeArrowheads="1"/>
            </p:cNvSpPr>
            <p:nvPr/>
          </p:nvSpPr>
          <p:spPr bwMode="auto">
            <a:xfrm>
              <a:off x="7686675" y="3119438"/>
              <a:ext cx="11525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dirty="0"/>
                <a:t>(400X)</a:t>
              </a:r>
            </a:p>
          </p:txBody>
        </p:sp>
        <p:pic>
          <p:nvPicPr>
            <p:cNvPr id="8195" name="Picture 2" descr="Simple Cuboidal Epithelium 1000X">
              <a:extLst>
                <a:ext uri="{FF2B5EF4-FFF2-40B4-BE49-F238E27FC236}">
                  <a16:creationId xmlns:a16="http://schemas.microsoft.com/office/drawing/2014/main" id="{730D032A-B760-3363-B213-B4A1FBAC02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638550"/>
              <a:ext cx="4191000" cy="31432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201" name="Rectangle 9" descr="1000X">
              <a:extLst>
                <a:ext uri="{FF2B5EF4-FFF2-40B4-BE49-F238E27FC236}">
                  <a16:creationId xmlns:a16="http://schemas.microsoft.com/office/drawing/2014/main" id="{9F2FF0A6-B06C-9860-38DA-B82C8825B4FF}"/>
                </a:ext>
              </a:extLst>
            </p:cNvPr>
            <p:cNvSpPr>
              <a:spLocks noChangeArrowheads="1"/>
            </p:cNvSpPr>
            <p:nvPr/>
          </p:nvSpPr>
          <p:spPr bwMode="auto">
            <a:xfrm>
              <a:off x="3225800" y="6319838"/>
              <a:ext cx="1270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dirty="0"/>
                <a:t>(1000X)</a:t>
              </a:r>
            </a:p>
          </p:txBody>
        </p:sp>
        <p:pic>
          <p:nvPicPr>
            <p:cNvPr id="8196" name="Picture 4" descr="Simple Cuboidal Epithelium 1000X">
              <a:extLst>
                <a:ext uri="{FF2B5EF4-FFF2-40B4-BE49-F238E27FC236}">
                  <a16:creationId xmlns:a16="http://schemas.microsoft.com/office/drawing/2014/main" id="{B0BDE26E-BA57-01A9-A0E1-54C27A4924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3636963"/>
              <a:ext cx="4191000" cy="31448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200" name="Rectangle 8" descr="1000X">
              <a:extLst>
                <a:ext uri="{FF2B5EF4-FFF2-40B4-BE49-F238E27FC236}">
                  <a16:creationId xmlns:a16="http://schemas.microsoft.com/office/drawing/2014/main" id="{4E4CA426-9E7F-BCFE-A529-B9B86477C1DD}"/>
                </a:ext>
              </a:extLst>
            </p:cNvPr>
            <p:cNvSpPr>
              <a:spLocks noChangeArrowheads="1"/>
            </p:cNvSpPr>
            <p:nvPr/>
          </p:nvSpPr>
          <p:spPr bwMode="auto">
            <a:xfrm>
              <a:off x="7540625" y="6319838"/>
              <a:ext cx="12985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dirty="0"/>
                <a:t>(1000X)</a:t>
              </a:r>
            </a:p>
          </p:txBody>
        </p:sp>
      </p:grpSp>
      <p:sp>
        <p:nvSpPr>
          <p:cNvPr id="8194" name="Slide Number Placeholder 1">
            <a:extLst>
              <a:ext uri="{FF2B5EF4-FFF2-40B4-BE49-F238E27FC236}">
                <a16:creationId xmlns:a16="http://schemas.microsoft.com/office/drawing/2014/main" id="{7728790D-7FEA-4CB2-4FB6-1FB6339226A7}"/>
              </a:ext>
              <a:ext uri="{C183D7F6-B498-43B3-948B-1728B52AA6E4}">
                <adec:decorative xmlns:adec="http://schemas.microsoft.com/office/drawing/2017/decorative" val="1"/>
              </a:ext>
            </a:extLst>
          </p:cNvPr>
          <p:cNvSpPr>
            <a:spLocks noGrp="1"/>
          </p:cNvSpPr>
          <p:nvPr>
            <p:ph type="sldNum" sz="quarter" idx="12"/>
          </p:nvPr>
        </p:nvSpPr>
        <p:spPr bwMode="auto">
          <a:xfrm>
            <a:off x="6619875" y="64706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4BD0651-EEFB-4104-9C96-F3BBA3D604DF}" type="slidenum">
              <a:rPr lang="en-US" altLang="en-US" sz="1200">
                <a:solidFill>
                  <a:srgbClr val="898989"/>
                </a:solidFill>
              </a:rPr>
              <a:pPr>
                <a:spcBef>
                  <a:spcPct val="0"/>
                </a:spcBef>
                <a:buFontTx/>
                <a:buNone/>
              </a:pPr>
              <a:t>7</a:t>
            </a:fld>
            <a:endParaRPr lang="en-US" altLang="en-US" sz="1200">
              <a:solidFill>
                <a:srgbClr val="898989"/>
              </a:solidFill>
            </a:endParaRPr>
          </a:p>
        </p:txBody>
      </p:sp>
      <p:sp>
        <p:nvSpPr>
          <p:cNvPr id="12" name="Rectangle 11">
            <a:extLst>
              <a:ext uri="{FF2B5EF4-FFF2-40B4-BE49-F238E27FC236}">
                <a16:creationId xmlns:a16="http://schemas.microsoft.com/office/drawing/2014/main" id="{879F986B-E826-592A-9CC2-A7975E695BAD}"/>
              </a:ext>
              <a:ext uri="{C183D7F6-B498-43B3-948B-1728B52AA6E4}">
                <adec:decorative xmlns:adec="http://schemas.microsoft.com/office/drawing/2017/decorative" val="1"/>
              </a:ext>
            </a:extLst>
          </p:cNvPr>
          <p:cNvSpPr/>
          <p:nvPr/>
        </p:nvSpPr>
        <p:spPr>
          <a:xfrm>
            <a:off x="69448" y="22225"/>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5" name="Title 1" descr="Simple Cuboidal Epithelium (2 of 2)&#10;">
            <a:extLst>
              <a:ext uri="{FF2B5EF4-FFF2-40B4-BE49-F238E27FC236}">
                <a16:creationId xmlns:a16="http://schemas.microsoft.com/office/drawing/2014/main" id="{B5846873-D733-242F-E03B-DAA163B7E5D8}"/>
              </a:ext>
            </a:extLst>
          </p:cNvPr>
          <p:cNvSpPr txBox="1">
            <a:spLocks noGrp="1"/>
          </p:cNvSpPr>
          <p:nvPr>
            <p:ph type="title" idx="4294967295"/>
          </p:nvPr>
        </p:nvSpPr>
        <p:spPr bwMode="auto">
          <a:xfrm>
            <a:off x="0" y="184150"/>
            <a:ext cx="9144000" cy="403225"/>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Simple Cuboidal Epithelium (2 of 2)</a:t>
            </a:r>
          </a:p>
        </p:txBody>
      </p:sp>
      <p:grpSp>
        <p:nvGrpSpPr>
          <p:cNvPr id="2" name="Group 1" descr="The image is a microscopic view of simple cuboidal epithelium, stained and magnified to highlight cell structures. The cells are organized in a tightly packed, honeycomb-like pattern. The nuclei are circular and distributed within each cell, stained darker for contrast. Labels with arrows indicate key structures: &quot;Nucleus,&quot; pointing to the cell nuclei; &quot;Simple cuboidal cell,&quot; highlighting the entire cuboidal-shaped cells; and &quot;Basement membrane,&quot; marking the boundary at the base of the cells. The overall color is a mix of pink and purple hues, indicating the staining process, with the background appearing lighter greenish-blue.">
            <a:extLst>
              <a:ext uri="{FF2B5EF4-FFF2-40B4-BE49-F238E27FC236}">
                <a16:creationId xmlns:a16="http://schemas.microsoft.com/office/drawing/2014/main" id="{0455B4D7-884D-596E-D318-9C20A29C9BE2}"/>
              </a:ext>
            </a:extLst>
          </p:cNvPr>
          <p:cNvGrpSpPr/>
          <p:nvPr/>
        </p:nvGrpSpPr>
        <p:grpSpPr>
          <a:xfrm>
            <a:off x="330200" y="914400"/>
            <a:ext cx="8688388" cy="5402263"/>
            <a:chOff x="330200" y="914400"/>
            <a:chExt cx="8688388" cy="5402263"/>
          </a:xfrm>
        </p:grpSpPr>
        <p:sp>
          <p:nvSpPr>
            <p:cNvPr id="9219" name="TextBox 14" descr="Nucleus &#10;">
              <a:extLst>
                <a:ext uri="{FF2B5EF4-FFF2-40B4-BE49-F238E27FC236}">
                  <a16:creationId xmlns:a16="http://schemas.microsoft.com/office/drawing/2014/main" id="{185BA552-1061-2AFE-9A29-3609E4CA3408}"/>
                </a:ext>
              </a:extLst>
            </p:cNvPr>
            <p:cNvSpPr txBox="1">
              <a:spLocks noChangeArrowheads="1"/>
            </p:cNvSpPr>
            <p:nvPr/>
          </p:nvSpPr>
          <p:spPr bwMode="auto">
            <a:xfrm>
              <a:off x="330200" y="927100"/>
              <a:ext cx="1295400" cy="368300"/>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Nucleus </a:t>
              </a:r>
            </a:p>
          </p:txBody>
        </p:sp>
        <p:sp>
          <p:nvSpPr>
            <p:cNvPr id="9220" name="TextBox 17" descr="Simple  cuboidal cell&#10;">
              <a:extLst>
                <a:ext uri="{FF2B5EF4-FFF2-40B4-BE49-F238E27FC236}">
                  <a16:creationId xmlns:a16="http://schemas.microsoft.com/office/drawing/2014/main" id="{8B3A0365-E454-1EE1-4AE3-AAB3E9D203FA}"/>
                </a:ext>
              </a:extLst>
            </p:cNvPr>
            <p:cNvSpPr txBox="1">
              <a:spLocks noChangeArrowheads="1"/>
            </p:cNvSpPr>
            <p:nvPr/>
          </p:nvSpPr>
          <p:spPr bwMode="auto">
            <a:xfrm>
              <a:off x="330200" y="2505075"/>
              <a:ext cx="1295400" cy="923925"/>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Simple  cuboidal cell</a:t>
              </a:r>
            </a:p>
          </p:txBody>
        </p:sp>
        <p:sp>
          <p:nvSpPr>
            <p:cNvPr id="9222" name="TextBox 32" descr="Basement membrane&#10;">
              <a:extLst>
                <a:ext uri="{FF2B5EF4-FFF2-40B4-BE49-F238E27FC236}">
                  <a16:creationId xmlns:a16="http://schemas.microsoft.com/office/drawing/2014/main" id="{8F16403B-1440-3002-5156-AF1844289672}"/>
                </a:ext>
              </a:extLst>
            </p:cNvPr>
            <p:cNvSpPr txBox="1">
              <a:spLocks noChangeArrowheads="1"/>
            </p:cNvSpPr>
            <p:nvPr/>
          </p:nvSpPr>
          <p:spPr bwMode="auto">
            <a:xfrm>
              <a:off x="330200" y="4154488"/>
              <a:ext cx="1295400" cy="646112"/>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Basement membrane</a:t>
              </a:r>
            </a:p>
          </p:txBody>
        </p:sp>
        <p:pic>
          <p:nvPicPr>
            <p:cNvPr id="9218" name="Picture 2" descr="Simple Cuboidal Epithelium (2 out of 2)">
              <a:extLst>
                <a:ext uri="{FF2B5EF4-FFF2-40B4-BE49-F238E27FC236}">
                  <a16:creationId xmlns:a16="http://schemas.microsoft.com/office/drawing/2014/main" id="{9D234606-11D8-6B46-EFAA-ACB69AF586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6100" y="914400"/>
              <a:ext cx="7202488" cy="54022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23" name="Straight Arrow Connector 22" descr="An arrow points to the nucleus.">
              <a:extLst>
                <a:ext uri="{FF2B5EF4-FFF2-40B4-BE49-F238E27FC236}">
                  <a16:creationId xmlns:a16="http://schemas.microsoft.com/office/drawing/2014/main" id="{A243749B-D06E-40BE-01FB-E39B23870724}"/>
                </a:ext>
                <a:ext uri="{C183D7F6-B498-43B3-948B-1728B52AA6E4}">
                  <adec:decorative xmlns:adec="http://schemas.microsoft.com/office/drawing/2017/decorative" val="0"/>
                </a:ext>
              </a:extLst>
            </p:cNvPr>
            <p:cNvCxnSpPr/>
            <p:nvPr/>
          </p:nvCxnSpPr>
          <p:spPr>
            <a:xfrm>
              <a:off x="1625600" y="1143000"/>
              <a:ext cx="996950" cy="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descr="An arrow points to a simple cuboidal cell.">
              <a:extLst>
                <a:ext uri="{FF2B5EF4-FFF2-40B4-BE49-F238E27FC236}">
                  <a16:creationId xmlns:a16="http://schemas.microsoft.com/office/drawing/2014/main" id="{AF2C322D-C0C4-9B8E-EC09-E467665F71B8}"/>
                </a:ext>
                <a:ext uri="{C183D7F6-B498-43B3-948B-1728B52AA6E4}">
                  <adec:decorative xmlns:adec="http://schemas.microsoft.com/office/drawing/2017/decorative" val="0"/>
                </a:ext>
              </a:extLst>
            </p:cNvPr>
            <p:cNvCxnSpPr/>
            <p:nvPr/>
          </p:nvCxnSpPr>
          <p:spPr>
            <a:xfrm>
              <a:off x="1625600" y="2971800"/>
              <a:ext cx="3251200" cy="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descr="An arrow points to the basement membrane.">
              <a:extLst>
                <a:ext uri="{FF2B5EF4-FFF2-40B4-BE49-F238E27FC236}">
                  <a16:creationId xmlns:a16="http://schemas.microsoft.com/office/drawing/2014/main" id="{DDE762E5-0640-4125-95CB-CB47D1827338}"/>
                </a:ext>
                <a:ext uri="{C183D7F6-B498-43B3-948B-1728B52AA6E4}">
                  <adec:decorative xmlns:adec="http://schemas.microsoft.com/office/drawing/2017/decorative" val="0"/>
                </a:ext>
              </a:extLst>
            </p:cNvPr>
            <p:cNvCxnSpPr/>
            <p:nvPr/>
          </p:nvCxnSpPr>
          <p:spPr>
            <a:xfrm flipV="1">
              <a:off x="1625600" y="4486275"/>
              <a:ext cx="1900238" cy="9525"/>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9227" name="Rectangle 1" descr="1000X&#10;">
            <a:extLst>
              <a:ext uri="{FF2B5EF4-FFF2-40B4-BE49-F238E27FC236}">
                <a16:creationId xmlns:a16="http://schemas.microsoft.com/office/drawing/2014/main" id="{01A10822-FE71-0504-BD6D-3A5BABF5993F}"/>
              </a:ext>
            </a:extLst>
          </p:cNvPr>
          <p:cNvSpPr>
            <a:spLocks noChangeArrowheads="1"/>
          </p:cNvSpPr>
          <p:nvPr/>
        </p:nvSpPr>
        <p:spPr bwMode="auto">
          <a:xfrm>
            <a:off x="8239125" y="5954713"/>
            <a:ext cx="7794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1" dirty="0"/>
              <a:t>1000X</a:t>
            </a:r>
            <a:endParaRPr lang="en-US" altLang="en-US" sz="1800" dirty="0"/>
          </a:p>
        </p:txBody>
      </p:sp>
      <p:sp>
        <p:nvSpPr>
          <p:cNvPr id="11" name="Rectangle 10">
            <a:extLst>
              <a:ext uri="{FF2B5EF4-FFF2-40B4-BE49-F238E27FC236}">
                <a16:creationId xmlns:a16="http://schemas.microsoft.com/office/drawing/2014/main" id="{2C78ED99-FF9B-1ED2-474F-1DE36E68536C}"/>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Title 1" descr="Nonciliated Simple Columnar Epithelium&#10;(Small Intestine) &#10;">
            <a:extLst>
              <a:ext uri="{FF2B5EF4-FFF2-40B4-BE49-F238E27FC236}">
                <a16:creationId xmlns:a16="http://schemas.microsoft.com/office/drawing/2014/main" id="{7094D9B1-725B-6B54-C189-46523B2310AE}"/>
              </a:ext>
            </a:extLst>
          </p:cNvPr>
          <p:cNvSpPr txBox="1">
            <a:spLocks noGrp="1"/>
          </p:cNvSpPr>
          <p:nvPr>
            <p:ph type="title" idx="4294967295"/>
          </p:nvPr>
        </p:nvSpPr>
        <p:spPr bwMode="auto">
          <a:xfrm>
            <a:off x="0" y="76200"/>
            <a:ext cx="9144000" cy="971547"/>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err="1">
                <a:ln>
                  <a:noFill/>
                </a:ln>
                <a:solidFill>
                  <a:schemeClr val="tx1"/>
                </a:solidFill>
                <a:effectLst/>
                <a:uLnTx/>
                <a:uFillTx/>
                <a:latin typeface="Calibri" panose="020F0502020204030204" pitchFamily="34" charset="0"/>
                <a:ea typeface="+mn-ea"/>
                <a:cs typeface="Arial" panose="020B0604020202020204" pitchFamily="34" charset="0"/>
              </a:rPr>
              <a:t>Nonciliated</a:t>
            </a:r>
            <a:r>
              <a:rPr kumimoji="0" lang="en-US" altLang="en-US" sz="3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 Simple Columnar Epithelium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(Small Intestine) </a:t>
            </a:r>
          </a:p>
        </p:txBody>
      </p:sp>
      <p:sp>
        <p:nvSpPr>
          <p:cNvPr id="11" name="Rectangle 10">
            <a:extLst>
              <a:ext uri="{FF2B5EF4-FFF2-40B4-BE49-F238E27FC236}">
                <a16:creationId xmlns:a16="http://schemas.microsoft.com/office/drawing/2014/main" id="{71BFC11F-8494-F09F-8A93-AE9711F24381}"/>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nvGrpSpPr>
          <p:cNvPr id="3" name="Group 2" descr="The image shows a microscopic view of intestinal villi stained in shades of purple. The section is magnified at 400x, highlighting the structural features of the nonciliated simple columnar epithelium. The villi are finger-like projections. Multiple elongated nuclei are visible, arranged in a single layer of cells along the edge, forming the simple columnar epithelium.&#10;Two black arrows point to labeled sections: the basement membrane and brush border, which are parts of the epithelial layer.">
            <a:extLst>
              <a:ext uri="{FF2B5EF4-FFF2-40B4-BE49-F238E27FC236}">
                <a16:creationId xmlns:a16="http://schemas.microsoft.com/office/drawing/2014/main" id="{2A70423F-5556-E641-8995-CAC02FB72AAA}"/>
              </a:ext>
            </a:extLst>
          </p:cNvPr>
          <p:cNvGrpSpPr/>
          <p:nvPr/>
        </p:nvGrpSpPr>
        <p:grpSpPr>
          <a:xfrm>
            <a:off x="152400" y="1219200"/>
            <a:ext cx="8458200" cy="5227638"/>
            <a:chOff x="152400" y="1219200"/>
            <a:chExt cx="8458200" cy="5227638"/>
          </a:xfrm>
        </p:grpSpPr>
        <p:pic>
          <p:nvPicPr>
            <p:cNvPr id="10242" name="Picture 12" descr="Nonciliated Simple Columnar Epithelium&#10;(Small Intestine) &#10;">
              <a:extLst>
                <a:ext uri="{FF2B5EF4-FFF2-40B4-BE49-F238E27FC236}">
                  <a16:creationId xmlns:a16="http://schemas.microsoft.com/office/drawing/2014/main" id="{3D1076D6-93A9-0318-F416-A3CFD2EB7F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219200"/>
              <a:ext cx="6970713" cy="522763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37" name="Straight Arrow Connector 36" descr="An arrow points to the basement membrane.">
              <a:extLst>
                <a:ext uri="{FF2B5EF4-FFF2-40B4-BE49-F238E27FC236}">
                  <a16:creationId xmlns:a16="http://schemas.microsoft.com/office/drawing/2014/main" id="{0CB767EA-BE94-DBEB-E9FB-E14EAEF56581}"/>
                </a:ext>
                <a:ext uri="{C183D7F6-B498-43B3-948B-1728B52AA6E4}">
                  <adec:decorative xmlns:adec="http://schemas.microsoft.com/office/drawing/2017/decorative" val="0"/>
                </a:ext>
              </a:extLst>
            </p:cNvPr>
            <p:cNvCxnSpPr/>
            <p:nvPr/>
          </p:nvCxnSpPr>
          <p:spPr>
            <a:xfrm flipH="1">
              <a:off x="3505200" y="2971800"/>
              <a:ext cx="3810000" cy="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descr="An arrow points to the brush border (microvilli at the surface of the epithelial tissue).">
              <a:extLst>
                <a:ext uri="{FF2B5EF4-FFF2-40B4-BE49-F238E27FC236}">
                  <a16:creationId xmlns:a16="http://schemas.microsoft.com/office/drawing/2014/main" id="{1143493F-F701-AA1C-149E-BE4BCD56DCEE}"/>
                </a:ext>
                <a:ext uri="{C183D7F6-B498-43B3-948B-1728B52AA6E4}">
                  <adec:decorative xmlns:adec="http://schemas.microsoft.com/office/drawing/2017/decorative" val="0"/>
                </a:ext>
              </a:extLst>
            </p:cNvPr>
            <p:cNvCxnSpPr/>
            <p:nvPr/>
          </p:nvCxnSpPr>
          <p:spPr>
            <a:xfrm flipH="1">
              <a:off x="5842000" y="5486400"/>
              <a:ext cx="1473200" cy="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243" name="TextBox 17" descr="Basement  membrane&#10;">
              <a:extLst>
                <a:ext uri="{FF2B5EF4-FFF2-40B4-BE49-F238E27FC236}">
                  <a16:creationId xmlns:a16="http://schemas.microsoft.com/office/drawing/2014/main" id="{BF6920B2-D743-D7C2-A714-C1602E61D8ED}"/>
                </a:ext>
              </a:extLst>
            </p:cNvPr>
            <p:cNvSpPr txBox="1">
              <a:spLocks noChangeArrowheads="1"/>
            </p:cNvSpPr>
            <p:nvPr/>
          </p:nvSpPr>
          <p:spPr bwMode="auto">
            <a:xfrm>
              <a:off x="7315200" y="2630488"/>
              <a:ext cx="1295400" cy="646112"/>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Basement  membrane</a:t>
              </a:r>
            </a:p>
          </p:txBody>
        </p:sp>
        <p:sp>
          <p:nvSpPr>
            <p:cNvPr id="10245" name="TextBox 32" descr="Brush border&#10;">
              <a:extLst>
                <a:ext uri="{FF2B5EF4-FFF2-40B4-BE49-F238E27FC236}">
                  <a16:creationId xmlns:a16="http://schemas.microsoft.com/office/drawing/2014/main" id="{821D7F1A-243E-8CBE-BE49-CF410F0FA667}"/>
                </a:ext>
              </a:extLst>
            </p:cNvPr>
            <p:cNvSpPr txBox="1">
              <a:spLocks noChangeArrowheads="1"/>
            </p:cNvSpPr>
            <p:nvPr/>
          </p:nvSpPr>
          <p:spPr bwMode="auto">
            <a:xfrm>
              <a:off x="7300913" y="5162550"/>
              <a:ext cx="1309687" cy="647700"/>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Brush border</a:t>
              </a:r>
            </a:p>
          </p:txBody>
        </p:sp>
        <p:sp>
          <p:nvSpPr>
            <p:cNvPr id="10249" name="Rectangle 1" descr="400X">
              <a:extLst>
                <a:ext uri="{FF2B5EF4-FFF2-40B4-BE49-F238E27FC236}">
                  <a16:creationId xmlns:a16="http://schemas.microsoft.com/office/drawing/2014/main" id="{25A6F699-B0C6-3BE1-CB9E-E96CC1780198}"/>
                </a:ext>
              </a:extLst>
            </p:cNvPr>
            <p:cNvSpPr>
              <a:spLocks noChangeArrowheads="1"/>
            </p:cNvSpPr>
            <p:nvPr/>
          </p:nvSpPr>
          <p:spPr bwMode="auto">
            <a:xfrm>
              <a:off x="6461125" y="6076950"/>
              <a:ext cx="6619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1" dirty="0">
                  <a:solidFill>
                    <a:srgbClr val="FFFF00"/>
                  </a:solidFill>
                </a:rPr>
                <a:t>400X</a:t>
              </a:r>
              <a:endParaRPr lang="en-US" altLang="en-US" sz="1800" dirty="0">
                <a:solidFill>
                  <a:srgbClr val="FFFF00"/>
                </a:solidFill>
              </a:endParaRPr>
            </a:p>
          </p:txBody>
        </p:sp>
      </p:gr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PVERSION" val="5"/>
  <p:tag name="TPFULLVERSION" val="5.3.2.24"/>
  <p:tag name="PPTVERSION" val="15"/>
  <p:tag name="TPOS" val="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3277</TotalTime>
  <Words>411</Words>
  <Application>Microsoft Office PowerPoint</Application>
  <PresentationFormat>On-screen Show (4:3)</PresentationFormat>
  <Paragraphs>96</Paragraphs>
  <Slides>18</Slides>
  <Notes>17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18</vt:i4>
      </vt:variant>
    </vt:vector>
  </HeadingPairs>
  <TitlesOfParts>
    <vt:vector size="21" baseType="lpstr">
      <vt:lpstr>Arial</vt:lpstr>
      <vt:lpstr>Calibri</vt:lpstr>
      <vt:lpstr>Office Theme</vt:lpstr>
      <vt:lpstr> Histology Slides Part 1 Epithelial Tissues (Epithelia)  Photographed by: Mr. James Henry   Labeled and Made Accessible by: Dr. Laila Nimri   Edited by:              Dr. Maya Byfield                      Mr. James Henry               Dist. Prof. Mary Dolnack          Dr. Syed Arif Humayun                            Dr. Essa Farah             Dr. Laila Nimri  </vt:lpstr>
      <vt:lpstr>Simple Squamous Epithelium (Surface View) (1 of 2)</vt:lpstr>
      <vt:lpstr>Simple Squamous Epithelium (Surface View) (2 of 2) </vt:lpstr>
      <vt:lpstr>Simple Squamous Epithelium  (Walls of the Alveoli of the Lungs)</vt:lpstr>
      <vt:lpstr>Simple Squamous Epithelium  (Parietal Layer of Glomerular Capsule of the Kidneys)</vt:lpstr>
      <vt:lpstr>Simple Squamous Epithelium  (Walls of Capillaries)</vt:lpstr>
      <vt:lpstr>Simple Cuboidal Epithelium (1 of 2) </vt:lpstr>
      <vt:lpstr>Simple Cuboidal Epithelium (2 of 2)</vt:lpstr>
      <vt:lpstr>Nonciliated Simple Columnar Epithelium (Small Intestine) </vt:lpstr>
      <vt:lpstr>Ciliated Pseudostratified Columnar Epithelium (Trachea) (1 of 3)</vt:lpstr>
      <vt:lpstr>Ciliated Pseudostratified Columnar Epithelium  (Trachea) (2 of 3)</vt:lpstr>
      <vt:lpstr>Ciliated Pseudostratified Columnar Epithelium  (Trachea) (3 of 3)</vt:lpstr>
      <vt:lpstr>Transitional Epithelium (1 of 3) </vt:lpstr>
      <vt:lpstr>Transitional Epithelium (2 of 3)</vt:lpstr>
      <vt:lpstr>Transitional Epithelium (3 of 3) </vt:lpstr>
      <vt:lpstr>Nonkeratinized Stratified Squamous Epithelium </vt:lpstr>
      <vt:lpstr>Keratinized Stratified Squamous Epithelium </vt:lpstr>
      <vt:lpstr>Stratified Squamous Epithelium</vt:lpstr>
    </vt:vector>
  </TitlesOfParts>
  <Company>Seminole State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Anatomy and Physiology I</dc:title>
  <dc:creator>Seminole State</dc:creator>
  <cp:lastModifiedBy>Laila Nimri</cp:lastModifiedBy>
  <cp:revision>231</cp:revision>
  <dcterms:created xsi:type="dcterms:W3CDTF">2013-09-06T15:58:57Z</dcterms:created>
  <dcterms:modified xsi:type="dcterms:W3CDTF">2026-01-23T15:48:49Z</dcterms:modified>
</cp:coreProperties>
</file>