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81" r:id="rId2"/>
    <p:sldId id="331" r:id="rId3"/>
    <p:sldId id="258" r:id="rId4"/>
    <p:sldId id="384" r:id="rId5"/>
    <p:sldId id="385" r:id="rId6"/>
    <p:sldId id="382" r:id="rId7"/>
    <p:sldId id="335" r:id="rId8"/>
    <p:sldId id="377" r:id="rId9"/>
    <p:sldId id="378" r:id="rId10"/>
    <p:sldId id="337" r:id="rId11"/>
    <p:sldId id="386" r:id="rId12"/>
    <p:sldId id="387" r:id="rId13"/>
    <p:sldId id="346" r:id="rId14"/>
    <p:sldId id="379" r:id="rId15"/>
    <p:sldId id="345" r:id="rId16"/>
    <p:sldId id="388" r:id="rId17"/>
    <p:sldId id="389" r:id="rId18"/>
    <p:sldId id="390" r:id="rId19"/>
    <p:sldId id="364" r:id="rId20"/>
    <p:sldId id="363" r:id="rId21"/>
  </p:sldIdLst>
  <p:sldSz cx="9144000" cy="6858000" type="screen4x3"/>
  <p:notesSz cx="6858000" cy="9144000"/>
  <p:custDataLst>
    <p:tags r:id="rId23"/>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BC3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66" d="100"/>
          <a:sy n="66" d="100"/>
        </p:scale>
        <p:origin x="490" y="30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88" d="100"/>
          <a:sy n="88" d="100"/>
        </p:scale>
        <p:origin x="382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D92403-C120-790C-E61D-273D846DED4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B5555474-C005-DC99-6F08-097D071765F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1C42639-C1DC-4E86-9005-7ACC7ED6CB4B}" type="datetimeFigureOut">
              <a:rPr lang="en-US"/>
              <a:pPr>
                <a:defRPr/>
              </a:pPr>
              <a:t>1/23/2026</a:t>
            </a:fld>
            <a:endParaRPr lang="en-US"/>
          </a:p>
        </p:txBody>
      </p:sp>
      <p:sp>
        <p:nvSpPr>
          <p:cNvPr id="4" name="Slide Image Placeholder 3">
            <a:extLst>
              <a:ext uri="{FF2B5EF4-FFF2-40B4-BE49-F238E27FC236}">
                <a16:creationId xmlns:a16="http://schemas.microsoft.com/office/drawing/2014/main" id="{BB5698E0-D255-5303-A12C-A4DA745D5C2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11CF3F7-F2CB-31D3-BAAA-D505AFEA3DD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65A57D6-9F8C-E345-B3D3-4A2BC54EA4C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9A4F019E-13D3-8F6B-CBEC-0B7D3877E49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D91A9620-CCA6-4547-B7F3-F7122A89512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Loose (Areolar) Connective Tissue 200X and 400X</a:t>
            </a:r>
          </a:p>
          <a:p>
            <a:endParaRPr lang="en-US" dirty="0"/>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2</a:t>
            </a:fld>
            <a:endParaRPr lang="en-US" altLang="en-US"/>
          </a:p>
        </p:txBody>
      </p:sp>
    </p:spTree>
    <p:extLst>
      <p:ext uri="{BB962C8B-B14F-4D97-AF65-F5344CB8AC3E}">
        <p14:creationId xmlns:p14="http://schemas.microsoft.com/office/powerpoint/2010/main" val="3492282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B8A6B6DE-E1E0-4469-04F0-B5A8A97694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21CB064F-708B-C7A8-9DCF-BF29D4E265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a:t>Fibrocartilage Connective Tissue 400X</a:t>
            </a:r>
            <a:endParaRPr lang="en-US" altLang="en-US" dirty="0"/>
          </a:p>
        </p:txBody>
      </p:sp>
      <p:sp>
        <p:nvSpPr>
          <p:cNvPr id="66564" name="Slide Number Placeholder 3">
            <a:extLst>
              <a:ext uri="{FF2B5EF4-FFF2-40B4-BE49-F238E27FC236}">
                <a16:creationId xmlns:a16="http://schemas.microsoft.com/office/drawing/2014/main" id="{5F393C3B-B5BA-4B47-EF3F-C4CE5A9E43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838C85-670A-4F75-99A9-DD95C67FE7E0}" type="slidenum">
              <a:rPr lang="en-US" altLang="en-US"/>
              <a:pPr>
                <a:spcBef>
                  <a:spcPct val="0"/>
                </a:spcBef>
              </a:pPr>
              <a:t>15</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Fluid Connective Tissue:  Blood 100X, 400X, and 1000X</a:t>
            </a:r>
          </a:p>
          <a:p>
            <a:endParaRPr lang="en-US" dirty="0"/>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19</a:t>
            </a:fld>
            <a:endParaRPr lang="en-US" altLang="en-US"/>
          </a:p>
        </p:txBody>
      </p:sp>
    </p:spTree>
    <p:extLst>
      <p:ext uri="{BB962C8B-B14F-4D97-AF65-F5344CB8AC3E}">
        <p14:creationId xmlns:p14="http://schemas.microsoft.com/office/powerpoint/2010/main" val="380619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8B564EDE-E81D-4DE9-0A60-55EBF166B0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6B072C7B-DA85-04C7-5F40-2C66FF8160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Fluid Connective Tissue:  Blood 400X</a:t>
            </a:r>
          </a:p>
        </p:txBody>
      </p:sp>
      <p:sp>
        <p:nvSpPr>
          <p:cNvPr id="69636" name="Slide Number Placeholder 3">
            <a:extLst>
              <a:ext uri="{FF2B5EF4-FFF2-40B4-BE49-F238E27FC236}">
                <a16:creationId xmlns:a16="http://schemas.microsoft.com/office/drawing/2014/main" id="{F37BDA87-EAE1-851F-422A-AFE9CE199C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75B050-2353-4795-AAC2-65B1A487440E}" type="slidenum">
              <a:rPr lang="en-US" altLang="en-US"/>
              <a:pPr>
                <a:spcBef>
                  <a:spcPct val="0"/>
                </a:spcBef>
              </a:pPr>
              <a:t>20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32015F0E-1E74-B3FC-C45D-2197543307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034223A0-B60E-10FC-79DF-1277DD161F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t>Loose (Areolar) Connective Tissue 400X</a:t>
            </a:r>
          </a:p>
          <a:p>
            <a:pPr eaLnBrk="1" hangingPunct="1">
              <a:spcBef>
                <a:spcPct val="0"/>
              </a:spcBef>
            </a:pPr>
            <a:endParaRPr lang="en-US" altLang="en-US" dirty="0"/>
          </a:p>
        </p:txBody>
      </p:sp>
      <p:sp>
        <p:nvSpPr>
          <p:cNvPr id="58372" name="Slide Number Placeholder 3">
            <a:extLst>
              <a:ext uri="{FF2B5EF4-FFF2-40B4-BE49-F238E27FC236}">
                <a16:creationId xmlns:a16="http://schemas.microsoft.com/office/drawing/2014/main" id="{51531E5E-4B01-A652-857F-EA5E731634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F5EA03-587B-4AC8-AB4E-FF8B82B882C5}" type="slidenum">
              <a:rPr lang="en-US" altLang="en-US"/>
              <a:pPr>
                <a:spcBef>
                  <a:spcPct val="0"/>
                </a:spcBef>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C8C5F7FD-5BFF-426F-1656-0FD5A5C31B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EE0D9874-BE90-65C9-AF7C-2E6914C1CB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a:t>Adipose Connective Tissue 400X</a:t>
            </a:r>
            <a:endParaRPr lang="en-US" altLang="en-US" dirty="0"/>
          </a:p>
        </p:txBody>
      </p:sp>
      <p:sp>
        <p:nvSpPr>
          <p:cNvPr id="60420" name="Slide Number Placeholder 3">
            <a:extLst>
              <a:ext uri="{FF2B5EF4-FFF2-40B4-BE49-F238E27FC236}">
                <a16:creationId xmlns:a16="http://schemas.microsoft.com/office/drawing/2014/main" id="{1047A4A4-03EF-F913-14A3-28C706C16D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F6305F-233F-4577-98BE-8C15F8EA4D6A}" type="slidenum">
              <a:rPr lang="en-US" altLang="en-US"/>
              <a:pPr>
                <a:spcBef>
                  <a:spcPct val="0"/>
                </a:spcBef>
              </a:pPr>
              <a:t>6</a:t>
            </a:fld>
            <a:endParaRPr lang="en-US" altLang="en-US"/>
          </a:p>
        </p:txBody>
      </p:sp>
    </p:spTree>
    <p:extLst>
      <p:ext uri="{BB962C8B-B14F-4D97-AF65-F5344CB8AC3E}">
        <p14:creationId xmlns:p14="http://schemas.microsoft.com/office/powerpoint/2010/main" val="394257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B73A81C9-C5B6-63A3-56D2-19EB8D654F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C6799AFB-7BF5-5695-4F0A-06D133AC4C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t>Dense Regular Connective Tissue 400X</a:t>
            </a:r>
            <a:endParaRPr lang="en-US" dirty="0">
              <a:cs typeface="Arial" charset="0"/>
            </a:endParaRPr>
          </a:p>
          <a:p>
            <a:pPr eaLnBrk="1" hangingPunct="1">
              <a:spcBef>
                <a:spcPct val="0"/>
              </a:spcBef>
            </a:pPr>
            <a:endParaRPr lang="en-US" altLang="en-US" dirty="0"/>
          </a:p>
        </p:txBody>
      </p:sp>
      <p:sp>
        <p:nvSpPr>
          <p:cNvPr id="61444" name="Slide Number Placeholder 3">
            <a:extLst>
              <a:ext uri="{FF2B5EF4-FFF2-40B4-BE49-F238E27FC236}">
                <a16:creationId xmlns:a16="http://schemas.microsoft.com/office/drawing/2014/main" id="{DBC59A25-8985-EC18-3B74-A33FC11641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883A25-AA06-4CA0-B9A5-30C192E0D0FE}" type="slidenum">
              <a:rPr lang="en-US" altLang="en-US"/>
              <a:pPr>
                <a:spcBef>
                  <a:spcPct val="0"/>
                </a:spcBef>
              </a:pPr>
              <a:t>7</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E2821514-51CD-D2E0-89F8-4992743718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7A3CBE2F-9C7A-3FB3-11DB-D9A46DB714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a:t>Dense Irregular Connective Tissue 400X</a:t>
            </a:r>
            <a:endParaRPr lang="en-US" altLang="en-US" dirty="0"/>
          </a:p>
        </p:txBody>
      </p:sp>
      <p:sp>
        <p:nvSpPr>
          <p:cNvPr id="62468" name="Slide Number Placeholder 3">
            <a:extLst>
              <a:ext uri="{FF2B5EF4-FFF2-40B4-BE49-F238E27FC236}">
                <a16:creationId xmlns:a16="http://schemas.microsoft.com/office/drawing/2014/main" id="{644B15DC-78B4-0235-4EF9-6C1BAD3FF8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9D0C34-A1DC-499B-B4EA-A70A24FAEB28}" type="slidenum">
              <a:rPr lang="en-US" altLang="en-US"/>
              <a:pPr>
                <a:spcBef>
                  <a:spcPct val="0"/>
                </a:spcBef>
              </a:pPr>
              <a:t>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solidFill>
                  <a:prstClr val="black"/>
                </a:solidFill>
                <a:ea typeface="+mn-ea"/>
                <a:cs typeface="Arial" charset="0"/>
              </a:rPr>
              <a:t>Hyaline Cartilage Connective Tissue 400X</a:t>
            </a:r>
            <a:endParaRPr lang="en-US" dirty="0"/>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9</a:t>
            </a:fld>
            <a:endParaRPr lang="en-US" altLang="en-US"/>
          </a:p>
        </p:txBody>
      </p:sp>
    </p:spTree>
    <p:extLst>
      <p:ext uri="{BB962C8B-B14F-4D97-AF65-F5344CB8AC3E}">
        <p14:creationId xmlns:p14="http://schemas.microsoft.com/office/powerpoint/2010/main" val="3016262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581795DD-EBCF-ABF5-5E4B-E0413D317B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3584F0F8-D311-6409-7ABF-C5BB965E94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Hyaline Cartilage Connective Tissue 1000X</a:t>
            </a:r>
          </a:p>
        </p:txBody>
      </p:sp>
      <p:sp>
        <p:nvSpPr>
          <p:cNvPr id="63492" name="Slide Number Placeholder 3">
            <a:extLst>
              <a:ext uri="{FF2B5EF4-FFF2-40B4-BE49-F238E27FC236}">
                <a16:creationId xmlns:a16="http://schemas.microsoft.com/office/drawing/2014/main" id="{B0413D74-8BA3-0592-312A-DF589FFBE6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01445F-385C-4139-9D42-2ADA114D4269}" type="slidenum">
              <a:rPr lang="en-US" altLang="en-US"/>
              <a:pPr>
                <a:spcBef>
                  <a:spcPct val="0"/>
                </a:spcBef>
              </a:pPr>
              <a:t>10</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Fibrocartilage Connective Tissue </a:t>
            </a:r>
            <a:r>
              <a:rPr lang="en-US" altLang="en-US" sz="2000" b="1" dirty="0"/>
              <a:t>100X and 400X</a:t>
            </a:r>
            <a:endParaRPr lang="en-US" dirty="0"/>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13</a:t>
            </a:fld>
            <a:endParaRPr lang="en-US" altLang="en-US"/>
          </a:p>
        </p:txBody>
      </p:sp>
    </p:spTree>
    <p:extLst>
      <p:ext uri="{BB962C8B-B14F-4D97-AF65-F5344CB8AC3E}">
        <p14:creationId xmlns:p14="http://schemas.microsoft.com/office/powerpoint/2010/main" val="1351049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C1F749F0-D2DE-6774-7224-4E6FCF984F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C7138644-99E1-8E07-8D70-D6C3EF1214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t>Fibrocartilage Connective Tissue </a:t>
            </a:r>
            <a:r>
              <a:rPr lang="en-US" altLang="en-US" sz="2000" b="1" dirty="0"/>
              <a:t>400X</a:t>
            </a:r>
            <a:endParaRPr lang="en-US" dirty="0"/>
          </a:p>
          <a:p>
            <a:pPr eaLnBrk="1" hangingPunct="1">
              <a:spcBef>
                <a:spcPct val="0"/>
              </a:spcBef>
            </a:pPr>
            <a:endParaRPr lang="en-US" altLang="en-US" dirty="0"/>
          </a:p>
        </p:txBody>
      </p:sp>
      <p:sp>
        <p:nvSpPr>
          <p:cNvPr id="65540" name="Slide Number Placeholder 3">
            <a:extLst>
              <a:ext uri="{FF2B5EF4-FFF2-40B4-BE49-F238E27FC236}">
                <a16:creationId xmlns:a16="http://schemas.microsoft.com/office/drawing/2014/main" id="{56E39D89-A6CE-E4B8-DD32-9B6EDB850D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4DDCFE-95B1-4068-BAC1-710D44D07339}" type="slidenum">
              <a:rPr lang="en-US" altLang="en-US"/>
              <a:pPr>
                <a:spcBef>
                  <a:spcPct val="0"/>
                </a:spcBef>
              </a:pPr>
              <a:t>14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C5E137F-7AD6-1814-CB1A-78BEF7E98C95}"/>
              </a:ext>
            </a:extLst>
          </p:cNvPr>
          <p:cNvSpPr>
            <a:spLocks noGrp="1"/>
          </p:cNvSpPr>
          <p:nvPr>
            <p:ph type="dt" sz="half" idx="10"/>
          </p:nvPr>
        </p:nvSpPr>
        <p:spPr/>
        <p:txBody>
          <a:bodyPr/>
          <a:lstStyle>
            <a:lvl1pPr>
              <a:defRPr/>
            </a:lvl1pPr>
          </a:lstStyle>
          <a:p>
            <a:pPr>
              <a:defRPr/>
            </a:pPr>
            <a:fld id="{740C4C06-25D5-4516-9702-6B4D925C0A63}" type="datetime1">
              <a:rPr lang="en-US"/>
              <a:pPr>
                <a:defRPr/>
              </a:pPr>
              <a:t>1/23/2026</a:t>
            </a:fld>
            <a:endParaRPr lang="en-US"/>
          </a:p>
        </p:txBody>
      </p:sp>
      <p:sp>
        <p:nvSpPr>
          <p:cNvPr id="5" name="Footer Placeholder 4">
            <a:extLst>
              <a:ext uri="{FF2B5EF4-FFF2-40B4-BE49-F238E27FC236}">
                <a16:creationId xmlns:a16="http://schemas.microsoft.com/office/drawing/2014/main" id="{A01AC358-F23A-8DAC-3647-3F016618B7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368363-5997-B8A4-E044-BE621C4B757C}"/>
              </a:ext>
            </a:extLst>
          </p:cNvPr>
          <p:cNvSpPr>
            <a:spLocks noGrp="1"/>
          </p:cNvSpPr>
          <p:nvPr>
            <p:ph type="sldNum" sz="quarter" idx="12"/>
          </p:nvPr>
        </p:nvSpPr>
        <p:spPr/>
        <p:txBody>
          <a:bodyPr/>
          <a:lstStyle>
            <a:lvl1pPr>
              <a:defRPr/>
            </a:lvl1pPr>
          </a:lstStyle>
          <a:p>
            <a:fld id="{F980083F-64EE-4C23-94BC-027062E4A24F}" type="slidenum">
              <a:rPr lang="en-US" altLang="en-US"/>
              <a:pPr/>
              <a:t>‹#›</a:t>
            </a:fld>
            <a:endParaRPr lang="en-US" altLang="en-US"/>
          </a:p>
        </p:txBody>
      </p:sp>
    </p:spTree>
    <p:extLst>
      <p:ext uri="{BB962C8B-B14F-4D97-AF65-F5344CB8AC3E}">
        <p14:creationId xmlns:p14="http://schemas.microsoft.com/office/powerpoint/2010/main" val="3770651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10968-CEF1-DE9A-8285-1A3713C3BE64}"/>
              </a:ext>
            </a:extLst>
          </p:cNvPr>
          <p:cNvSpPr>
            <a:spLocks noGrp="1"/>
          </p:cNvSpPr>
          <p:nvPr>
            <p:ph type="dt" sz="half" idx="10"/>
          </p:nvPr>
        </p:nvSpPr>
        <p:spPr/>
        <p:txBody>
          <a:bodyPr/>
          <a:lstStyle>
            <a:lvl1pPr>
              <a:defRPr/>
            </a:lvl1pPr>
          </a:lstStyle>
          <a:p>
            <a:pPr>
              <a:defRPr/>
            </a:pPr>
            <a:fld id="{874F427A-852D-4CDC-82DB-681502895A2C}" type="datetime1">
              <a:rPr lang="en-US"/>
              <a:pPr>
                <a:defRPr/>
              </a:pPr>
              <a:t>1/23/2026</a:t>
            </a:fld>
            <a:endParaRPr lang="en-US"/>
          </a:p>
        </p:txBody>
      </p:sp>
      <p:sp>
        <p:nvSpPr>
          <p:cNvPr id="5" name="Footer Placeholder 4">
            <a:extLst>
              <a:ext uri="{FF2B5EF4-FFF2-40B4-BE49-F238E27FC236}">
                <a16:creationId xmlns:a16="http://schemas.microsoft.com/office/drawing/2014/main" id="{33DFB39D-3833-CE05-4474-45C7E79EB8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EFF360-6600-5254-8571-76D32C7E2F48}"/>
              </a:ext>
            </a:extLst>
          </p:cNvPr>
          <p:cNvSpPr>
            <a:spLocks noGrp="1"/>
          </p:cNvSpPr>
          <p:nvPr>
            <p:ph type="sldNum" sz="quarter" idx="12"/>
          </p:nvPr>
        </p:nvSpPr>
        <p:spPr/>
        <p:txBody>
          <a:bodyPr/>
          <a:lstStyle>
            <a:lvl1pPr>
              <a:defRPr/>
            </a:lvl1pPr>
          </a:lstStyle>
          <a:p>
            <a:fld id="{33B18390-ED2B-4B3F-A93B-E402CF5413C4}" type="slidenum">
              <a:rPr lang="en-US" altLang="en-US"/>
              <a:pPr/>
              <a:t>‹#›</a:t>
            </a:fld>
            <a:endParaRPr lang="en-US" altLang="en-US"/>
          </a:p>
        </p:txBody>
      </p:sp>
    </p:spTree>
    <p:extLst>
      <p:ext uri="{BB962C8B-B14F-4D97-AF65-F5344CB8AC3E}">
        <p14:creationId xmlns:p14="http://schemas.microsoft.com/office/powerpoint/2010/main" val="1888857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71894-65B0-3FAE-ECC4-39ABF36AB9C9}"/>
              </a:ext>
            </a:extLst>
          </p:cNvPr>
          <p:cNvSpPr>
            <a:spLocks noGrp="1"/>
          </p:cNvSpPr>
          <p:nvPr>
            <p:ph type="dt" sz="half" idx="10"/>
          </p:nvPr>
        </p:nvSpPr>
        <p:spPr/>
        <p:txBody>
          <a:bodyPr/>
          <a:lstStyle>
            <a:lvl1pPr>
              <a:defRPr/>
            </a:lvl1pPr>
          </a:lstStyle>
          <a:p>
            <a:pPr>
              <a:defRPr/>
            </a:pPr>
            <a:fld id="{9B32AA22-FF19-4B54-AE53-C5041923A84B}" type="datetime1">
              <a:rPr lang="en-US"/>
              <a:pPr>
                <a:defRPr/>
              </a:pPr>
              <a:t>1/23/2026</a:t>
            </a:fld>
            <a:endParaRPr lang="en-US"/>
          </a:p>
        </p:txBody>
      </p:sp>
      <p:sp>
        <p:nvSpPr>
          <p:cNvPr id="5" name="Footer Placeholder 4">
            <a:extLst>
              <a:ext uri="{FF2B5EF4-FFF2-40B4-BE49-F238E27FC236}">
                <a16:creationId xmlns:a16="http://schemas.microsoft.com/office/drawing/2014/main" id="{485D0585-F913-1B1E-B2EA-EB3212223F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C93E48-A2AF-2EBA-1FE9-079C3433ACF5}"/>
              </a:ext>
            </a:extLst>
          </p:cNvPr>
          <p:cNvSpPr>
            <a:spLocks noGrp="1"/>
          </p:cNvSpPr>
          <p:nvPr>
            <p:ph type="sldNum" sz="quarter" idx="12"/>
          </p:nvPr>
        </p:nvSpPr>
        <p:spPr/>
        <p:txBody>
          <a:bodyPr/>
          <a:lstStyle>
            <a:lvl1pPr>
              <a:defRPr/>
            </a:lvl1pPr>
          </a:lstStyle>
          <a:p>
            <a:fld id="{9888C7D4-DB81-4556-9CCB-270D29B79566}" type="slidenum">
              <a:rPr lang="en-US" altLang="en-US"/>
              <a:pPr/>
              <a:t>‹#›</a:t>
            </a:fld>
            <a:endParaRPr lang="en-US" altLang="en-US"/>
          </a:p>
        </p:txBody>
      </p:sp>
    </p:spTree>
    <p:extLst>
      <p:ext uri="{BB962C8B-B14F-4D97-AF65-F5344CB8AC3E}">
        <p14:creationId xmlns:p14="http://schemas.microsoft.com/office/powerpoint/2010/main" val="3625197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3AB6F-D9D1-06CD-6097-853E9E5FD2A3}"/>
              </a:ext>
            </a:extLst>
          </p:cNvPr>
          <p:cNvSpPr>
            <a:spLocks noGrp="1"/>
          </p:cNvSpPr>
          <p:nvPr>
            <p:ph type="dt" sz="half" idx="10"/>
          </p:nvPr>
        </p:nvSpPr>
        <p:spPr/>
        <p:txBody>
          <a:bodyPr/>
          <a:lstStyle>
            <a:lvl1pPr>
              <a:defRPr/>
            </a:lvl1pPr>
          </a:lstStyle>
          <a:p>
            <a:pPr>
              <a:defRPr/>
            </a:pPr>
            <a:fld id="{422B426E-5D8E-4961-8999-BE464BD7A4C0}" type="datetime1">
              <a:rPr lang="en-US"/>
              <a:pPr>
                <a:defRPr/>
              </a:pPr>
              <a:t>1/23/2026</a:t>
            </a:fld>
            <a:endParaRPr lang="en-US"/>
          </a:p>
        </p:txBody>
      </p:sp>
      <p:sp>
        <p:nvSpPr>
          <p:cNvPr id="5" name="Footer Placeholder 4">
            <a:extLst>
              <a:ext uri="{FF2B5EF4-FFF2-40B4-BE49-F238E27FC236}">
                <a16:creationId xmlns:a16="http://schemas.microsoft.com/office/drawing/2014/main" id="{386F0C08-D1A9-1810-BA52-9DD49450B1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2565E4-0D80-2868-592B-96A532404C73}"/>
              </a:ext>
            </a:extLst>
          </p:cNvPr>
          <p:cNvSpPr>
            <a:spLocks noGrp="1"/>
          </p:cNvSpPr>
          <p:nvPr>
            <p:ph type="sldNum" sz="quarter" idx="12"/>
          </p:nvPr>
        </p:nvSpPr>
        <p:spPr/>
        <p:txBody>
          <a:bodyPr/>
          <a:lstStyle>
            <a:lvl1pPr>
              <a:defRPr/>
            </a:lvl1pPr>
          </a:lstStyle>
          <a:p>
            <a:fld id="{6F04F4AE-0C70-4FE9-8E08-89A2A1701CE1}" type="slidenum">
              <a:rPr lang="en-US" altLang="en-US"/>
              <a:pPr/>
              <a:t>‹#›</a:t>
            </a:fld>
            <a:endParaRPr lang="en-US" altLang="en-US"/>
          </a:p>
        </p:txBody>
      </p:sp>
    </p:spTree>
    <p:extLst>
      <p:ext uri="{BB962C8B-B14F-4D97-AF65-F5344CB8AC3E}">
        <p14:creationId xmlns:p14="http://schemas.microsoft.com/office/powerpoint/2010/main" val="3091468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8F98A-A872-7EA2-5567-3C5DE9E0D3F1}"/>
              </a:ext>
            </a:extLst>
          </p:cNvPr>
          <p:cNvSpPr>
            <a:spLocks noGrp="1"/>
          </p:cNvSpPr>
          <p:nvPr>
            <p:ph type="dt" sz="half" idx="10"/>
          </p:nvPr>
        </p:nvSpPr>
        <p:spPr/>
        <p:txBody>
          <a:bodyPr/>
          <a:lstStyle>
            <a:lvl1pPr>
              <a:defRPr/>
            </a:lvl1pPr>
          </a:lstStyle>
          <a:p>
            <a:pPr>
              <a:defRPr/>
            </a:pPr>
            <a:fld id="{678B7B88-B791-4345-969D-527C3C4C776F}" type="datetime1">
              <a:rPr lang="en-US"/>
              <a:pPr>
                <a:defRPr/>
              </a:pPr>
              <a:t>1/23/2026</a:t>
            </a:fld>
            <a:endParaRPr lang="en-US"/>
          </a:p>
        </p:txBody>
      </p:sp>
      <p:sp>
        <p:nvSpPr>
          <p:cNvPr id="5" name="Footer Placeholder 4">
            <a:extLst>
              <a:ext uri="{FF2B5EF4-FFF2-40B4-BE49-F238E27FC236}">
                <a16:creationId xmlns:a16="http://schemas.microsoft.com/office/drawing/2014/main" id="{11F98D72-E1EC-C3D8-F3E1-99EDD4EF14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253428-230A-13E6-9302-F30E752157D4}"/>
              </a:ext>
            </a:extLst>
          </p:cNvPr>
          <p:cNvSpPr>
            <a:spLocks noGrp="1"/>
          </p:cNvSpPr>
          <p:nvPr>
            <p:ph type="sldNum" sz="quarter" idx="12"/>
          </p:nvPr>
        </p:nvSpPr>
        <p:spPr/>
        <p:txBody>
          <a:bodyPr/>
          <a:lstStyle>
            <a:lvl1pPr>
              <a:defRPr/>
            </a:lvl1pPr>
          </a:lstStyle>
          <a:p>
            <a:fld id="{3BFA0A1F-AAA9-484D-A2A4-11EDF71501CD}" type="slidenum">
              <a:rPr lang="en-US" altLang="en-US"/>
              <a:pPr/>
              <a:t>‹#›</a:t>
            </a:fld>
            <a:endParaRPr lang="en-US" altLang="en-US"/>
          </a:p>
        </p:txBody>
      </p:sp>
    </p:spTree>
    <p:extLst>
      <p:ext uri="{BB962C8B-B14F-4D97-AF65-F5344CB8AC3E}">
        <p14:creationId xmlns:p14="http://schemas.microsoft.com/office/powerpoint/2010/main" val="1080283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79E2E34-14EF-5B45-088E-67C51DEBDB32}"/>
              </a:ext>
            </a:extLst>
          </p:cNvPr>
          <p:cNvSpPr>
            <a:spLocks noGrp="1"/>
          </p:cNvSpPr>
          <p:nvPr>
            <p:ph type="dt" sz="half" idx="10"/>
          </p:nvPr>
        </p:nvSpPr>
        <p:spPr/>
        <p:txBody>
          <a:bodyPr/>
          <a:lstStyle>
            <a:lvl1pPr>
              <a:defRPr/>
            </a:lvl1pPr>
          </a:lstStyle>
          <a:p>
            <a:pPr>
              <a:defRPr/>
            </a:pPr>
            <a:fld id="{1B9C75B3-B6D4-4D4C-B156-C0FEC54E4F33}" type="datetime1">
              <a:rPr lang="en-US"/>
              <a:pPr>
                <a:defRPr/>
              </a:pPr>
              <a:t>1/23/2026</a:t>
            </a:fld>
            <a:endParaRPr lang="en-US"/>
          </a:p>
        </p:txBody>
      </p:sp>
      <p:sp>
        <p:nvSpPr>
          <p:cNvPr id="6" name="Footer Placeholder 4">
            <a:extLst>
              <a:ext uri="{FF2B5EF4-FFF2-40B4-BE49-F238E27FC236}">
                <a16:creationId xmlns:a16="http://schemas.microsoft.com/office/drawing/2014/main" id="{DB3D7363-A27C-C372-3DA3-AFDD079DA2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55F0EA4-49A1-978D-6256-2649EBF43B98}"/>
              </a:ext>
            </a:extLst>
          </p:cNvPr>
          <p:cNvSpPr>
            <a:spLocks noGrp="1"/>
          </p:cNvSpPr>
          <p:nvPr>
            <p:ph type="sldNum" sz="quarter" idx="12"/>
          </p:nvPr>
        </p:nvSpPr>
        <p:spPr/>
        <p:txBody>
          <a:bodyPr/>
          <a:lstStyle>
            <a:lvl1pPr>
              <a:defRPr/>
            </a:lvl1pPr>
          </a:lstStyle>
          <a:p>
            <a:fld id="{3754769C-3806-471E-A661-3BF7DBED9312}" type="slidenum">
              <a:rPr lang="en-US" altLang="en-US"/>
              <a:pPr/>
              <a:t>‹#›</a:t>
            </a:fld>
            <a:endParaRPr lang="en-US" altLang="en-US"/>
          </a:p>
        </p:txBody>
      </p:sp>
    </p:spTree>
    <p:extLst>
      <p:ext uri="{BB962C8B-B14F-4D97-AF65-F5344CB8AC3E}">
        <p14:creationId xmlns:p14="http://schemas.microsoft.com/office/powerpoint/2010/main" val="63933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FBF6302-9E15-12B5-2CAE-6A2F239304BC}"/>
              </a:ext>
            </a:extLst>
          </p:cNvPr>
          <p:cNvSpPr>
            <a:spLocks noGrp="1"/>
          </p:cNvSpPr>
          <p:nvPr>
            <p:ph type="dt" sz="half" idx="10"/>
          </p:nvPr>
        </p:nvSpPr>
        <p:spPr/>
        <p:txBody>
          <a:bodyPr/>
          <a:lstStyle>
            <a:lvl1pPr>
              <a:defRPr/>
            </a:lvl1pPr>
          </a:lstStyle>
          <a:p>
            <a:pPr>
              <a:defRPr/>
            </a:pPr>
            <a:fld id="{693E342F-D4A2-402C-91AD-26DD43858410}" type="datetime1">
              <a:rPr lang="en-US"/>
              <a:pPr>
                <a:defRPr/>
              </a:pPr>
              <a:t>1/23/2026</a:t>
            </a:fld>
            <a:endParaRPr lang="en-US"/>
          </a:p>
        </p:txBody>
      </p:sp>
      <p:sp>
        <p:nvSpPr>
          <p:cNvPr id="8" name="Footer Placeholder 4">
            <a:extLst>
              <a:ext uri="{FF2B5EF4-FFF2-40B4-BE49-F238E27FC236}">
                <a16:creationId xmlns:a16="http://schemas.microsoft.com/office/drawing/2014/main" id="{AE58A202-C22F-7538-E742-FD696122426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99B3024-D682-4A5C-13EA-0B346E53B4DE}"/>
              </a:ext>
            </a:extLst>
          </p:cNvPr>
          <p:cNvSpPr>
            <a:spLocks noGrp="1"/>
          </p:cNvSpPr>
          <p:nvPr>
            <p:ph type="sldNum" sz="quarter" idx="12"/>
          </p:nvPr>
        </p:nvSpPr>
        <p:spPr/>
        <p:txBody>
          <a:bodyPr/>
          <a:lstStyle>
            <a:lvl1pPr>
              <a:defRPr/>
            </a:lvl1pPr>
          </a:lstStyle>
          <a:p>
            <a:fld id="{52866B99-8D39-4A5D-81B9-8A6CAA96F4FD}" type="slidenum">
              <a:rPr lang="en-US" altLang="en-US"/>
              <a:pPr/>
              <a:t>‹#›</a:t>
            </a:fld>
            <a:endParaRPr lang="en-US" altLang="en-US"/>
          </a:p>
        </p:txBody>
      </p:sp>
    </p:spTree>
    <p:extLst>
      <p:ext uri="{BB962C8B-B14F-4D97-AF65-F5344CB8AC3E}">
        <p14:creationId xmlns:p14="http://schemas.microsoft.com/office/powerpoint/2010/main" val="777781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275FB9E-1C2B-A08E-CBEF-38BDA531779C}"/>
              </a:ext>
            </a:extLst>
          </p:cNvPr>
          <p:cNvSpPr>
            <a:spLocks noGrp="1"/>
          </p:cNvSpPr>
          <p:nvPr>
            <p:ph type="dt" sz="half" idx="10"/>
          </p:nvPr>
        </p:nvSpPr>
        <p:spPr/>
        <p:txBody>
          <a:bodyPr/>
          <a:lstStyle>
            <a:lvl1pPr>
              <a:defRPr/>
            </a:lvl1pPr>
          </a:lstStyle>
          <a:p>
            <a:pPr>
              <a:defRPr/>
            </a:pPr>
            <a:fld id="{3F2CD51C-2F6A-44F2-99D5-10D91AB7556C}" type="datetime1">
              <a:rPr lang="en-US"/>
              <a:pPr>
                <a:defRPr/>
              </a:pPr>
              <a:t>1/23/2026</a:t>
            </a:fld>
            <a:endParaRPr lang="en-US"/>
          </a:p>
        </p:txBody>
      </p:sp>
      <p:sp>
        <p:nvSpPr>
          <p:cNvPr id="4" name="Footer Placeholder 4">
            <a:extLst>
              <a:ext uri="{FF2B5EF4-FFF2-40B4-BE49-F238E27FC236}">
                <a16:creationId xmlns:a16="http://schemas.microsoft.com/office/drawing/2014/main" id="{E5F8B359-E08D-6DC9-A43A-A7812014744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139B879-4481-38EF-6B27-D3F7AFE7F713}"/>
              </a:ext>
            </a:extLst>
          </p:cNvPr>
          <p:cNvSpPr>
            <a:spLocks noGrp="1"/>
          </p:cNvSpPr>
          <p:nvPr>
            <p:ph type="sldNum" sz="quarter" idx="12"/>
          </p:nvPr>
        </p:nvSpPr>
        <p:spPr/>
        <p:txBody>
          <a:bodyPr/>
          <a:lstStyle>
            <a:lvl1pPr>
              <a:defRPr/>
            </a:lvl1pPr>
          </a:lstStyle>
          <a:p>
            <a:fld id="{42F65C90-3D12-4CE8-ACD8-4A1ACCC81442}" type="slidenum">
              <a:rPr lang="en-US" altLang="en-US"/>
              <a:pPr/>
              <a:t>‹#›</a:t>
            </a:fld>
            <a:endParaRPr lang="en-US" altLang="en-US"/>
          </a:p>
        </p:txBody>
      </p:sp>
    </p:spTree>
    <p:extLst>
      <p:ext uri="{BB962C8B-B14F-4D97-AF65-F5344CB8AC3E}">
        <p14:creationId xmlns:p14="http://schemas.microsoft.com/office/powerpoint/2010/main" val="2816787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70BE148-8546-5A06-E7D5-B8A12D99B447}"/>
              </a:ext>
            </a:extLst>
          </p:cNvPr>
          <p:cNvSpPr>
            <a:spLocks noGrp="1"/>
          </p:cNvSpPr>
          <p:nvPr>
            <p:ph type="dt" sz="half" idx="10"/>
          </p:nvPr>
        </p:nvSpPr>
        <p:spPr/>
        <p:txBody>
          <a:bodyPr/>
          <a:lstStyle>
            <a:lvl1pPr>
              <a:defRPr/>
            </a:lvl1pPr>
          </a:lstStyle>
          <a:p>
            <a:pPr>
              <a:defRPr/>
            </a:pPr>
            <a:fld id="{A38F5A12-206D-4BD9-AE21-2F11ED8AB674}" type="datetime1">
              <a:rPr lang="en-US"/>
              <a:pPr>
                <a:defRPr/>
              </a:pPr>
              <a:t>1/23/2026</a:t>
            </a:fld>
            <a:endParaRPr lang="en-US"/>
          </a:p>
        </p:txBody>
      </p:sp>
      <p:sp>
        <p:nvSpPr>
          <p:cNvPr id="3" name="Footer Placeholder 4">
            <a:extLst>
              <a:ext uri="{FF2B5EF4-FFF2-40B4-BE49-F238E27FC236}">
                <a16:creationId xmlns:a16="http://schemas.microsoft.com/office/drawing/2014/main" id="{EC12B66B-AD9A-BF36-4A6E-67C26531986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F8B46B0-84FC-1C07-8794-F9B0FEDF6571}"/>
              </a:ext>
            </a:extLst>
          </p:cNvPr>
          <p:cNvSpPr>
            <a:spLocks noGrp="1"/>
          </p:cNvSpPr>
          <p:nvPr>
            <p:ph type="sldNum" sz="quarter" idx="12"/>
          </p:nvPr>
        </p:nvSpPr>
        <p:spPr/>
        <p:txBody>
          <a:bodyPr/>
          <a:lstStyle>
            <a:lvl1pPr>
              <a:defRPr/>
            </a:lvl1pPr>
          </a:lstStyle>
          <a:p>
            <a:fld id="{4D06D9DD-88FD-4A89-892B-794FA3B82F4B}" type="slidenum">
              <a:rPr lang="en-US" altLang="en-US"/>
              <a:pPr/>
              <a:t>‹#›</a:t>
            </a:fld>
            <a:endParaRPr lang="en-US" altLang="en-US"/>
          </a:p>
        </p:txBody>
      </p:sp>
    </p:spTree>
    <p:extLst>
      <p:ext uri="{BB962C8B-B14F-4D97-AF65-F5344CB8AC3E}">
        <p14:creationId xmlns:p14="http://schemas.microsoft.com/office/powerpoint/2010/main" val="223398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9B927B5-4288-C8F5-BCBB-DE936B97BBDB}"/>
              </a:ext>
            </a:extLst>
          </p:cNvPr>
          <p:cNvSpPr>
            <a:spLocks noGrp="1"/>
          </p:cNvSpPr>
          <p:nvPr>
            <p:ph type="dt" sz="half" idx="10"/>
          </p:nvPr>
        </p:nvSpPr>
        <p:spPr/>
        <p:txBody>
          <a:bodyPr/>
          <a:lstStyle>
            <a:lvl1pPr>
              <a:defRPr/>
            </a:lvl1pPr>
          </a:lstStyle>
          <a:p>
            <a:pPr>
              <a:defRPr/>
            </a:pPr>
            <a:fld id="{C9B408BB-4B25-4974-B979-73E79802ED48}" type="datetime1">
              <a:rPr lang="en-US"/>
              <a:pPr>
                <a:defRPr/>
              </a:pPr>
              <a:t>1/23/2026</a:t>
            </a:fld>
            <a:endParaRPr lang="en-US"/>
          </a:p>
        </p:txBody>
      </p:sp>
      <p:sp>
        <p:nvSpPr>
          <p:cNvPr id="6" name="Footer Placeholder 4">
            <a:extLst>
              <a:ext uri="{FF2B5EF4-FFF2-40B4-BE49-F238E27FC236}">
                <a16:creationId xmlns:a16="http://schemas.microsoft.com/office/drawing/2014/main" id="{224D50A2-9EAC-31EE-23BD-D54901EA903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896FBE-51A8-7D63-C674-2FF54E9BAF9A}"/>
              </a:ext>
            </a:extLst>
          </p:cNvPr>
          <p:cNvSpPr>
            <a:spLocks noGrp="1"/>
          </p:cNvSpPr>
          <p:nvPr>
            <p:ph type="sldNum" sz="quarter" idx="12"/>
          </p:nvPr>
        </p:nvSpPr>
        <p:spPr/>
        <p:txBody>
          <a:bodyPr/>
          <a:lstStyle>
            <a:lvl1pPr>
              <a:defRPr/>
            </a:lvl1pPr>
          </a:lstStyle>
          <a:p>
            <a:fld id="{5CD2B29F-EEF9-4988-851B-D7C43C862FF8}" type="slidenum">
              <a:rPr lang="en-US" altLang="en-US"/>
              <a:pPr/>
              <a:t>‹#›</a:t>
            </a:fld>
            <a:endParaRPr lang="en-US" altLang="en-US"/>
          </a:p>
        </p:txBody>
      </p:sp>
    </p:spTree>
    <p:extLst>
      <p:ext uri="{BB962C8B-B14F-4D97-AF65-F5344CB8AC3E}">
        <p14:creationId xmlns:p14="http://schemas.microsoft.com/office/powerpoint/2010/main" val="3297813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2E53EBC-247A-AAEC-B219-418C93EFCDAA}"/>
              </a:ext>
            </a:extLst>
          </p:cNvPr>
          <p:cNvSpPr>
            <a:spLocks noGrp="1"/>
          </p:cNvSpPr>
          <p:nvPr>
            <p:ph type="dt" sz="half" idx="10"/>
          </p:nvPr>
        </p:nvSpPr>
        <p:spPr/>
        <p:txBody>
          <a:bodyPr/>
          <a:lstStyle>
            <a:lvl1pPr>
              <a:defRPr/>
            </a:lvl1pPr>
          </a:lstStyle>
          <a:p>
            <a:pPr>
              <a:defRPr/>
            </a:pPr>
            <a:fld id="{01043675-22E3-4DD2-B87F-2C960DE8F429}" type="datetime1">
              <a:rPr lang="en-US"/>
              <a:pPr>
                <a:defRPr/>
              </a:pPr>
              <a:t>1/23/2026</a:t>
            </a:fld>
            <a:endParaRPr lang="en-US"/>
          </a:p>
        </p:txBody>
      </p:sp>
      <p:sp>
        <p:nvSpPr>
          <p:cNvPr id="6" name="Footer Placeholder 4">
            <a:extLst>
              <a:ext uri="{FF2B5EF4-FFF2-40B4-BE49-F238E27FC236}">
                <a16:creationId xmlns:a16="http://schemas.microsoft.com/office/drawing/2014/main" id="{2E33FA8C-89F4-DDAA-AB5F-639A3F6FAE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44FF0CB-DBD6-98A7-2478-710C415ADC65}"/>
              </a:ext>
            </a:extLst>
          </p:cNvPr>
          <p:cNvSpPr>
            <a:spLocks noGrp="1"/>
          </p:cNvSpPr>
          <p:nvPr>
            <p:ph type="sldNum" sz="quarter" idx="12"/>
          </p:nvPr>
        </p:nvSpPr>
        <p:spPr/>
        <p:txBody>
          <a:bodyPr/>
          <a:lstStyle>
            <a:lvl1pPr>
              <a:defRPr/>
            </a:lvl1pPr>
          </a:lstStyle>
          <a:p>
            <a:fld id="{A2A4612C-EA28-4779-B955-C15BE390911C}" type="slidenum">
              <a:rPr lang="en-US" altLang="en-US"/>
              <a:pPr/>
              <a:t>‹#›</a:t>
            </a:fld>
            <a:endParaRPr lang="en-US" altLang="en-US"/>
          </a:p>
        </p:txBody>
      </p:sp>
    </p:spTree>
    <p:extLst>
      <p:ext uri="{BB962C8B-B14F-4D97-AF65-F5344CB8AC3E}">
        <p14:creationId xmlns:p14="http://schemas.microsoft.com/office/powerpoint/2010/main" val="310340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A451079-9F7A-8ADE-99B0-B7281FA7CFB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57D5CB7-D26A-1024-2541-FAC9D1496FC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228E231-B0D6-EB62-1C8A-BBDF956613C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FEB9ABA-DF24-4D3B-804F-6A17C410437C}" type="datetime1">
              <a:rPr lang="en-US"/>
              <a:pPr>
                <a:defRPr/>
              </a:pPr>
              <a:t>1/23/2026</a:t>
            </a:fld>
            <a:endParaRPr lang="en-US"/>
          </a:p>
        </p:txBody>
      </p:sp>
      <p:sp>
        <p:nvSpPr>
          <p:cNvPr id="5" name="Footer Placeholder 4">
            <a:extLst>
              <a:ext uri="{FF2B5EF4-FFF2-40B4-BE49-F238E27FC236}">
                <a16:creationId xmlns:a16="http://schemas.microsoft.com/office/drawing/2014/main" id="{6268837A-B7CF-8B33-AA15-D46F22F7BB8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F275E4C4-09DF-7CDC-03E9-A8AE2C6FC4C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68638D7-1E7A-444A-A01D-1940DCA4D02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descr="Histology Slides&#10;Part 2&#10;Connective Tissues&#10;&#10;Photographed by:&#10;Mr. James Henry &#10;&#10;Labeled and Made Accessible by:&#10;Dr. Laila Nimri &#10;&#10;Edited by:&#10;Dr. Maya Byfield                      &#10;Dist. Prof. Mary Dolnack          &#10;Dr. Essa Farah             &#10;Mr. James Henry&#10;Dr. Syed Arif Humayun &#10;Dr. Laila Nimri">
            <a:extLst>
              <a:ext uri="{FF2B5EF4-FFF2-40B4-BE49-F238E27FC236}">
                <a16:creationId xmlns:a16="http://schemas.microsoft.com/office/drawing/2014/main" id="{90188F01-5D8A-FC22-62E2-4E97AA56D896}"/>
              </a:ext>
              <a:ext uri="{C183D7F6-B498-43B3-948B-1728B52AA6E4}">
                <adec:decorative xmlns:adec="http://schemas.microsoft.com/office/drawing/2017/decorative" val="0"/>
              </a:ext>
            </a:extLst>
          </p:cNvPr>
          <p:cNvSpPr>
            <a:spLocks noGrp="1"/>
          </p:cNvSpPr>
          <p:nvPr>
            <p:ph type="title" idx="4294967295"/>
          </p:nvPr>
        </p:nvSpPr>
        <p:spPr bwMode="auto">
          <a:xfrm>
            <a:off x="0" y="0"/>
            <a:ext cx="9144000" cy="6858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Histology Slides</a:t>
            </a:r>
            <a:b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Part 2</a:t>
            </a:r>
            <a:b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Connective Tissues</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Photographed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Mr. James Henry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Labeled and Made Accessible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Laila Nimri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Edited by:</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Maya Byfield                      Mr. James Henry</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Dist. Prof. Mary </a:t>
            </a:r>
            <a:r>
              <a:rPr kumimoji="0" lang="en-US" altLang="en-US" sz="20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Dolnack</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Syed Arif Humayun </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Essa Farah 		          Dr. Laila Nimri</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C9220D7B-2E4A-6519-BFF4-20C67274E3C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descr="Hyaline Cartilage Connective Tissue (2 of 2) ">
            <a:extLst>
              <a:ext uri="{FF2B5EF4-FFF2-40B4-BE49-F238E27FC236}">
                <a16:creationId xmlns:a16="http://schemas.microsoft.com/office/drawing/2014/main" id="{3D08F3DD-E132-5C5B-06DD-BFADA01CF52F}"/>
              </a:ext>
            </a:extLst>
          </p:cNvPr>
          <p:cNvSpPr>
            <a:spLocks noGrp="1"/>
          </p:cNvSpPr>
          <p:nvPr>
            <p:ph type="title"/>
          </p:nvPr>
        </p:nvSpPr>
        <p:spPr>
          <a:xfrm>
            <a:off x="0" y="152400"/>
            <a:ext cx="9144000" cy="533400"/>
          </a:xfrm>
        </p:spPr>
        <p:txBody>
          <a:bodyPr/>
          <a:lstStyle/>
          <a:p>
            <a:pPr algn="ctr" eaLnBrk="1" hangingPunct="1"/>
            <a:r>
              <a:rPr lang="en-US" altLang="en-US" sz="3200" dirty="0"/>
              <a:t>Hyaline Cartilage Connective Tissue (2 of 2) </a:t>
            </a:r>
            <a:endParaRPr lang="en-US" altLang="en-US" sz="2400" dirty="0"/>
          </a:p>
        </p:txBody>
      </p:sp>
      <p:grpSp>
        <p:nvGrpSpPr>
          <p:cNvPr id="2" name="Group 1" descr="The image shows a microscopic view of hyaline cartilage connective tissue. The background is a muted purple color with darker purple and white areas. Several oval-shaped lacunae, containing chondrocytes, are scattered throughout. The lacunae are prominent, and their interiors appear lighter, with dark spots representing the chondrocytes. Labels point to these structures: &quot;Chondrocyte in a lacuna&quot; and &quot;Ground substance&quot; is indicated, describing the surrounding matrix.">
            <a:extLst>
              <a:ext uri="{FF2B5EF4-FFF2-40B4-BE49-F238E27FC236}">
                <a16:creationId xmlns:a16="http://schemas.microsoft.com/office/drawing/2014/main" id="{32AF7904-4F5C-2D46-65F6-6D04A5B81D13}"/>
              </a:ext>
            </a:extLst>
          </p:cNvPr>
          <p:cNvGrpSpPr/>
          <p:nvPr/>
        </p:nvGrpSpPr>
        <p:grpSpPr>
          <a:xfrm>
            <a:off x="129382" y="949124"/>
            <a:ext cx="8755062" cy="5410200"/>
            <a:chOff x="134938" y="990600"/>
            <a:chExt cx="8755062" cy="5410200"/>
          </a:xfrm>
        </p:grpSpPr>
        <p:sp>
          <p:nvSpPr>
            <p:cNvPr id="29702" name="TextBox 32" descr="Chondrocyte in a lacuna&#10;">
              <a:extLst>
                <a:ext uri="{FF2B5EF4-FFF2-40B4-BE49-F238E27FC236}">
                  <a16:creationId xmlns:a16="http://schemas.microsoft.com/office/drawing/2014/main" id="{F9617260-6A31-0511-AB51-F1916A26A2D6}"/>
                </a:ext>
              </a:extLst>
            </p:cNvPr>
            <p:cNvSpPr txBox="1">
              <a:spLocks noChangeArrowheads="1"/>
            </p:cNvSpPr>
            <p:nvPr/>
          </p:nvSpPr>
          <p:spPr bwMode="auto">
            <a:xfrm>
              <a:off x="134938" y="2052638"/>
              <a:ext cx="1411287" cy="64611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Chondrocyte in a lacuna</a:t>
              </a:r>
            </a:p>
          </p:txBody>
        </p:sp>
        <p:sp>
          <p:nvSpPr>
            <p:cNvPr id="29700" name="TextBox 14" descr="Ground substance&#10;">
              <a:extLst>
                <a:ext uri="{FF2B5EF4-FFF2-40B4-BE49-F238E27FC236}">
                  <a16:creationId xmlns:a16="http://schemas.microsoft.com/office/drawing/2014/main" id="{52165AED-CD38-3C0F-4A5A-253FF77A6B05}"/>
                </a:ext>
              </a:extLst>
            </p:cNvPr>
            <p:cNvSpPr txBox="1">
              <a:spLocks noChangeArrowheads="1"/>
            </p:cNvSpPr>
            <p:nvPr/>
          </p:nvSpPr>
          <p:spPr bwMode="auto">
            <a:xfrm>
              <a:off x="228600" y="5087938"/>
              <a:ext cx="1295400" cy="64452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Ground substance</a:t>
              </a:r>
            </a:p>
          </p:txBody>
        </p:sp>
        <p:pic>
          <p:nvPicPr>
            <p:cNvPr id="29698" name="Picture 2" descr="Hyaline Cartilage Connective Tissue 1000X">
              <a:extLst>
                <a:ext uri="{FF2B5EF4-FFF2-40B4-BE49-F238E27FC236}">
                  <a16:creationId xmlns:a16="http://schemas.microsoft.com/office/drawing/2014/main" id="{24DD135D-7D8E-672D-327A-B88D1835C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90600"/>
              <a:ext cx="7213600" cy="541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5" name="Straight Connector 14" descr="A line leads to an arrow pointing to a chondrocyte in a lacuna">
              <a:extLst>
                <a:ext uri="{FF2B5EF4-FFF2-40B4-BE49-F238E27FC236}">
                  <a16:creationId xmlns:a16="http://schemas.microsoft.com/office/drawing/2014/main" id="{E61CD01D-70A3-7334-739E-872576832C01}"/>
                </a:ext>
                <a:ext uri="{C183D7F6-B498-43B3-948B-1728B52AA6E4}">
                  <adec:decorative xmlns:adec="http://schemas.microsoft.com/office/drawing/2017/decorative" val="0"/>
                </a:ext>
              </a:extLst>
            </p:cNvPr>
            <p:cNvCxnSpPr/>
            <p:nvPr/>
          </p:nvCxnSpPr>
          <p:spPr>
            <a:xfrm flipH="1" flipV="1">
              <a:off x="1546225" y="2376488"/>
              <a:ext cx="363537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descr="An arrow points to a chondrocyte in a lacuna">
              <a:extLst>
                <a:ext uri="{FF2B5EF4-FFF2-40B4-BE49-F238E27FC236}">
                  <a16:creationId xmlns:a16="http://schemas.microsoft.com/office/drawing/2014/main" id="{A48A93CA-9042-B06D-DA3C-DCCFD1C19F0F}"/>
                </a:ext>
                <a:ext uri="{C183D7F6-B498-43B3-948B-1728B52AA6E4}">
                  <adec:decorative xmlns:adec="http://schemas.microsoft.com/office/drawing/2017/decorative" val="0"/>
                </a:ext>
              </a:extLst>
            </p:cNvPr>
            <p:cNvCxnSpPr/>
            <p:nvPr/>
          </p:nvCxnSpPr>
          <p:spPr>
            <a:xfrm>
              <a:off x="5181600" y="2393950"/>
              <a:ext cx="0" cy="6096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descr="An arrow points to the ground substance">
              <a:extLst>
                <a:ext uri="{FF2B5EF4-FFF2-40B4-BE49-F238E27FC236}">
                  <a16:creationId xmlns:a16="http://schemas.microsoft.com/office/drawing/2014/main" id="{531E5457-B8E7-F1B0-38C7-BD6838062F14}"/>
                </a:ext>
                <a:ext uri="{C183D7F6-B498-43B3-948B-1728B52AA6E4}">
                  <adec:decorative xmlns:adec="http://schemas.microsoft.com/office/drawing/2017/decorative" val="0"/>
                </a:ext>
              </a:extLst>
            </p:cNvPr>
            <p:cNvCxnSpPr/>
            <p:nvPr/>
          </p:nvCxnSpPr>
          <p:spPr>
            <a:xfrm>
              <a:off x="1524000" y="5410200"/>
              <a:ext cx="28956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6D4CAC19-4C9D-8CF2-8FFF-C16DF840C1F5}"/>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705" name="Rectangle 1" descr="1000X">
            <a:extLst>
              <a:ext uri="{FF2B5EF4-FFF2-40B4-BE49-F238E27FC236}">
                <a16:creationId xmlns:a16="http://schemas.microsoft.com/office/drawing/2014/main" id="{A33098C7-4183-BCB5-66C5-C3E5A67F10E5}"/>
              </a:ext>
            </a:extLst>
          </p:cNvPr>
          <p:cNvSpPr>
            <a:spLocks noChangeArrowheads="1"/>
          </p:cNvSpPr>
          <p:nvPr/>
        </p:nvSpPr>
        <p:spPr bwMode="auto">
          <a:xfrm>
            <a:off x="8111331" y="5959535"/>
            <a:ext cx="773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1000X</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lastic Cartilage Connective Tissue (1 of 2)">
            <a:extLst>
              <a:ext uri="{FF2B5EF4-FFF2-40B4-BE49-F238E27FC236}">
                <a16:creationId xmlns:a16="http://schemas.microsoft.com/office/drawing/2014/main" id="{EF702FF7-7133-5C00-B828-1C75E9B03E6D}"/>
              </a:ext>
            </a:extLst>
          </p:cNvPr>
          <p:cNvSpPr>
            <a:spLocks noGrp="1"/>
          </p:cNvSpPr>
          <p:nvPr>
            <p:ph type="title"/>
          </p:nvPr>
        </p:nvSpPr>
        <p:spPr>
          <a:xfrm>
            <a:off x="464916" y="0"/>
            <a:ext cx="8229600" cy="1143000"/>
          </a:xfrm>
        </p:spPr>
        <p:txBody>
          <a:bodyPr/>
          <a:lstStyle/>
          <a:p>
            <a:r>
              <a:rPr kumimoji="0" lang="en-US" altLang="en-US"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Arial" panose="020B0604020202020204" pitchFamily="34" charset="0"/>
              </a:rPr>
              <a:t>Elastic Cartilage Connective Tissue (1 of 2)</a:t>
            </a:r>
            <a:endParaRPr lang="en-US" dirty="0"/>
          </a:p>
        </p:txBody>
      </p:sp>
      <p:pic>
        <p:nvPicPr>
          <p:cNvPr id="6" name="Content Placeholder 5" descr="Micrographs of elastic cartilage connective tissue at 100x magnification.">
            <a:extLst>
              <a:ext uri="{FF2B5EF4-FFF2-40B4-BE49-F238E27FC236}">
                <a16:creationId xmlns:a16="http://schemas.microsoft.com/office/drawing/2014/main" id="{12668AC9-C687-7B95-8F88-DA68D904A8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990599"/>
            <a:ext cx="8036689" cy="5643057"/>
          </a:xfrm>
        </p:spPr>
      </p:pic>
    </p:spTree>
    <p:extLst>
      <p:ext uri="{BB962C8B-B14F-4D97-AF65-F5344CB8AC3E}">
        <p14:creationId xmlns:p14="http://schemas.microsoft.com/office/powerpoint/2010/main" val="3782348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lastic Cartilage Connective Tissue (2 of 2) ">
            <a:extLst>
              <a:ext uri="{FF2B5EF4-FFF2-40B4-BE49-F238E27FC236}">
                <a16:creationId xmlns:a16="http://schemas.microsoft.com/office/drawing/2014/main" id="{22F9D87E-EBD4-D189-C5E3-9920802BBEAF}"/>
              </a:ext>
            </a:extLst>
          </p:cNvPr>
          <p:cNvSpPr>
            <a:spLocks noGrp="1"/>
          </p:cNvSpPr>
          <p:nvPr>
            <p:ph type="title"/>
          </p:nvPr>
        </p:nvSpPr>
        <p:spPr/>
        <p:txBody>
          <a:bodyPr/>
          <a:lstStyle/>
          <a:p>
            <a:r>
              <a:rPr kumimoji="0" lang="en-US" altLang="en-US" sz="3200" b="1" i="0" u="none" strike="noStrike" kern="1200" cap="none" spc="0" normalizeH="0" baseline="0" noProof="0" dirty="0">
                <a:ln>
                  <a:noFill/>
                </a:ln>
                <a:solidFill>
                  <a:prstClr val="black"/>
                </a:solidFill>
                <a:effectLst/>
                <a:uLnTx/>
                <a:uFillTx/>
                <a:latin typeface="Calibri"/>
                <a:ea typeface="+mj-ea"/>
                <a:cs typeface="+mj-cs"/>
              </a:rPr>
              <a:t>Elastic Cartilage Connective Tissue (2 of 2) </a:t>
            </a:r>
            <a:endParaRPr lang="en-US" dirty="0"/>
          </a:p>
        </p:txBody>
      </p:sp>
      <p:pic>
        <p:nvPicPr>
          <p:cNvPr id="6" name="Content Placeholder 5" descr="Microscopic view of elastic cartilage connective tissue with labeled chondrocytes, ground substance, and elastic fibers.">
            <a:extLst>
              <a:ext uri="{FF2B5EF4-FFF2-40B4-BE49-F238E27FC236}">
                <a16:creationId xmlns:a16="http://schemas.microsoft.com/office/drawing/2014/main" id="{2327069E-776E-0805-5DFA-FDDE5BD3C7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819" y="1417638"/>
            <a:ext cx="8491181" cy="4828995"/>
          </a:xfrm>
        </p:spPr>
      </p:pic>
    </p:spTree>
    <p:extLst>
      <p:ext uri="{BB962C8B-B14F-4D97-AF65-F5344CB8AC3E}">
        <p14:creationId xmlns:p14="http://schemas.microsoft.com/office/powerpoint/2010/main" val="1504499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1" descr="Fibrocartilage Connective Tissue (1 of 3) &#10;">
            <a:extLst>
              <a:ext uri="{FF2B5EF4-FFF2-40B4-BE49-F238E27FC236}">
                <a16:creationId xmlns:a16="http://schemas.microsoft.com/office/drawing/2014/main" id="{22FE0959-4D4B-8AD2-629A-51EEC41750FA}"/>
              </a:ext>
            </a:extLst>
          </p:cNvPr>
          <p:cNvSpPr txBox="1">
            <a:spLocks noGrp="1"/>
          </p:cNvSpPr>
          <p:nvPr>
            <p:ph type="title" idx="4294967295"/>
          </p:nvPr>
        </p:nvSpPr>
        <p:spPr bwMode="auto">
          <a:xfrm>
            <a:off x="6350" y="0"/>
            <a:ext cx="9131300" cy="5334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Fibrocartilage Connective Tissue (1 of 3) </a:t>
            </a:r>
          </a:p>
        </p:txBody>
      </p:sp>
      <p:sp>
        <p:nvSpPr>
          <p:cNvPr id="6" name="Rectangle 5">
            <a:extLst>
              <a:ext uri="{FF2B5EF4-FFF2-40B4-BE49-F238E27FC236}">
                <a16:creationId xmlns:a16="http://schemas.microsoft.com/office/drawing/2014/main" id="{9CB8BAE9-6381-D6A2-4AFA-55DCE15C69B1}"/>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Microscopic images of fibrocartilage tissue at 100X and 400X magnifications.">
            <a:extLst>
              <a:ext uri="{FF2B5EF4-FFF2-40B4-BE49-F238E27FC236}">
                <a16:creationId xmlns:a16="http://schemas.microsoft.com/office/drawing/2014/main" id="{2250060B-B855-84D4-8856-5819B7CD92F0}"/>
              </a:ext>
            </a:extLst>
          </p:cNvPr>
          <p:cNvGrpSpPr/>
          <p:nvPr/>
        </p:nvGrpSpPr>
        <p:grpSpPr>
          <a:xfrm>
            <a:off x="1066800" y="635000"/>
            <a:ext cx="7340600" cy="6083300"/>
            <a:chOff x="1066800" y="635000"/>
            <a:chExt cx="7340600" cy="6083300"/>
          </a:xfrm>
        </p:grpSpPr>
        <p:pic>
          <p:nvPicPr>
            <p:cNvPr id="32772" name="Picture 2" descr="Fibrocartilage Connective Tissue 100X &#10;">
              <a:extLst>
                <a:ext uri="{FF2B5EF4-FFF2-40B4-BE49-F238E27FC236}">
                  <a16:creationId xmlns:a16="http://schemas.microsoft.com/office/drawing/2014/main" id="{FD36D1A2-9FEB-68EE-8651-11C9D3CDA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13" t="17865" r="6097" b="30876"/>
            <a:stretch>
              <a:fillRect/>
            </a:stretch>
          </p:blipFill>
          <p:spPr bwMode="auto">
            <a:xfrm>
              <a:off x="1066800" y="635000"/>
              <a:ext cx="7340600" cy="3255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4" name="Rectangle 1" descr="100X">
              <a:extLst>
                <a:ext uri="{FF2B5EF4-FFF2-40B4-BE49-F238E27FC236}">
                  <a16:creationId xmlns:a16="http://schemas.microsoft.com/office/drawing/2014/main" id="{42EE8542-4309-BA65-93FC-A4C3A96B02E9}"/>
                </a:ext>
              </a:extLst>
            </p:cNvPr>
            <p:cNvSpPr>
              <a:spLocks noChangeArrowheads="1"/>
            </p:cNvSpPr>
            <p:nvPr/>
          </p:nvSpPr>
          <p:spPr bwMode="auto">
            <a:xfrm>
              <a:off x="7586663" y="3429000"/>
              <a:ext cx="820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dirty="0">
                  <a:solidFill>
                    <a:srgbClr val="000000"/>
                  </a:solidFill>
                </a:rPr>
                <a:t>100X</a:t>
              </a:r>
              <a:endParaRPr lang="en-US" altLang="en-US" sz="1800" dirty="0"/>
            </a:p>
          </p:txBody>
        </p:sp>
        <p:pic>
          <p:nvPicPr>
            <p:cNvPr id="32770" name="Picture 7" descr="Fibrocartilage Connective Tissue 400X&#10;">
              <a:extLst>
                <a:ext uri="{FF2B5EF4-FFF2-40B4-BE49-F238E27FC236}">
                  <a16:creationId xmlns:a16="http://schemas.microsoft.com/office/drawing/2014/main" id="{B1F47914-0BB6-3CBF-CE0D-56F90ADEC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962400"/>
              <a:ext cx="7340600" cy="275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5" name="Rectangle 2" descr="400X">
              <a:extLst>
                <a:ext uri="{FF2B5EF4-FFF2-40B4-BE49-F238E27FC236}">
                  <a16:creationId xmlns:a16="http://schemas.microsoft.com/office/drawing/2014/main" id="{8B35E87C-8F55-3A9E-2902-AB9CFB9F27D8}"/>
                </a:ext>
              </a:extLst>
            </p:cNvPr>
            <p:cNvSpPr>
              <a:spLocks noChangeArrowheads="1"/>
            </p:cNvSpPr>
            <p:nvPr/>
          </p:nvSpPr>
          <p:spPr bwMode="auto">
            <a:xfrm>
              <a:off x="7586663" y="6257925"/>
              <a:ext cx="820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dirty="0">
                  <a:solidFill>
                    <a:srgbClr val="000000"/>
                  </a:solidFill>
                </a:rPr>
                <a:t>400X</a:t>
              </a:r>
              <a:endParaRPr lang="en-US" altLang="en-US" sz="1800" dirty="0">
                <a:solidFill>
                  <a:srgbClr val="000000"/>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1" descr="Fibrocartilage Connective Tissue (2 of 3) ">
            <a:extLst>
              <a:ext uri="{FF2B5EF4-FFF2-40B4-BE49-F238E27FC236}">
                <a16:creationId xmlns:a16="http://schemas.microsoft.com/office/drawing/2014/main" id="{F42E1BED-43B2-B56B-A6B4-FB623390ECD7}"/>
              </a:ext>
            </a:extLst>
          </p:cNvPr>
          <p:cNvSpPr>
            <a:spLocks noGrp="1"/>
          </p:cNvSpPr>
          <p:nvPr>
            <p:ph type="title"/>
          </p:nvPr>
        </p:nvSpPr>
        <p:spPr>
          <a:xfrm>
            <a:off x="6350" y="228600"/>
            <a:ext cx="9137650" cy="533400"/>
          </a:xfrm>
        </p:spPr>
        <p:txBody>
          <a:bodyPr/>
          <a:lstStyle/>
          <a:p>
            <a:pPr algn="ctr" eaLnBrk="1" hangingPunct="1"/>
            <a:r>
              <a:rPr lang="en-US" altLang="en-US" sz="3200" dirty="0"/>
              <a:t>Fibrocartilage Connective Tissue (2 of 3) </a:t>
            </a:r>
            <a:endParaRPr lang="en-US" altLang="en-US" sz="2400" dirty="0"/>
          </a:p>
        </p:txBody>
      </p:sp>
      <p:sp>
        <p:nvSpPr>
          <p:cNvPr id="13" name="Rectangle 12">
            <a:extLst>
              <a:ext uri="{FF2B5EF4-FFF2-40B4-BE49-F238E27FC236}">
                <a16:creationId xmlns:a16="http://schemas.microsoft.com/office/drawing/2014/main" id="{C80B82CE-BA47-1B7B-324A-96CB8BE0C262}"/>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is a microscopic view of fibrocartilage connective tissue, magnified 400 times. The tissue has a dense, fibrous appearance with a blue tint. Scattered throughout the image are small, oval-shaped structures identified as chondrocytes located within lacunae. Collagen fibers create a textured, wavy pattern across the image. Annotations with black arrows point to specific structures: one points to a &quot;Chondrocyte in a lacuna&quot; and another to &quot;Collagen fibers.&quot;">
            <a:extLst>
              <a:ext uri="{FF2B5EF4-FFF2-40B4-BE49-F238E27FC236}">
                <a16:creationId xmlns:a16="http://schemas.microsoft.com/office/drawing/2014/main" id="{947E6394-6ABC-6B01-38CF-D72166B90206}"/>
              </a:ext>
            </a:extLst>
          </p:cNvPr>
          <p:cNvGrpSpPr/>
          <p:nvPr/>
        </p:nvGrpSpPr>
        <p:grpSpPr>
          <a:xfrm>
            <a:off x="139700" y="920750"/>
            <a:ext cx="8832850" cy="5472113"/>
            <a:chOff x="139700" y="920750"/>
            <a:chExt cx="8832850" cy="5472113"/>
          </a:xfrm>
        </p:grpSpPr>
        <p:sp>
          <p:nvSpPr>
            <p:cNvPr id="33798" name="TextBox 32" descr="Chondrocyte in a lacuna&#10;">
              <a:extLst>
                <a:ext uri="{FF2B5EF4-FFF2-40B4-BE49-F238E27FC236}">
                  <a16:creationId xmlns:a16="http://schemas.microsoft.com/office/drawing/2014/main" id="{7BD225FF-F1B6-4ED3-C033-F59BB52578B7}"/>
                </a:ext>
              </a:extLst>
            </p:cNvPr>
            <p:cNvSpPr txBox="1">
              <a:spLocks noChangeArrowheads="1"/>
            </p:cNvSpPr>
            <p:nvPr/>
          </p:nvSpPr>
          <p:spPr bwMode="auto">
            <a:xfrm>
              <a:off x="139700" y="1279525"/>
              <a:ext cx="1411288" cy="646113"/>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Chondrocyte in a lacuna</a:t>
              </a:r>
            </a:p>
          </p:txBody>
        </p:sp>
        <p:sp>
          <p:nvSpPr>
            <p:cNvPr id="33796" name="TextBox 17" descr="Collagen fibers&#10;">
              <a:extLst>
                <a:ext uri="{FF2B5EF4-FFF2-40B4-BE49-F238E27FC236}">
                  <a16:creationId xmlns:a16="http://schemas.microsoft.com/office/drawing/2014/main" id="{5832C235-4B50-2B67-85F5-50A8E029AA60}"/>
                </a:ext>
              </a:extLst>
            </p:cNvPr>
            <p:cNvSpPr txBox="1">
              <a:spLocks noChangeArrowheads="1"/>
            </p:cNvSpPr>
            <p:nvPr/>
          </p:nvSpPr>
          <p:spPr bwMode="auto">
            <a:xfrm>
              <a:off x="166688" y="3333750"/>
              <a:ext cx="1384300" cy="646113"/>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Collagen fibers</a:t>
              </a:r>
            </a:p>
          </p:txBody>
        </p:sp>
        <p:pic>
          <p:nvPicPr>
            <p:cNvPr id="33794" name="Picture 2" descr="Fibrocartilage Connective Tissue 400X&#10;">
              <a:extLst>
                <a:ext uri="{FF2B5EF4-FFF2-40B4-BE49-F238E27FC236}">
                  <a16:creationId xmlns:a16="http://schemas.microsoft.com/office/drawing/2014/main" id="{EC9B1706-A013-F2EB-07B1-B1A7E790C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20750"/>
              <a:ext cx="7296150" cy="54721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2" name="Straight Arrow Connector 21" descr="An arrow points to a chondrocyte in a lacuna">
              <a:extLst>
                <a:ext uri="{FF2B5EF4-FFF2-40B4-BE49-F238E27FC236}">
                  <a16:creationId xmlns:a16="http://schemas.microsoft.com/office/drawing/2014/main" id="{9346815B-1E39-8BF6-4FA2-137E24B78913}"/>
                </a:ext>
                <a:ext uri="{C183D7F6-B498-43B3-948B-1728B52AA6E4}">
                  <adec:decorative xmlns:adec="http://schemas.microsoft.com/office/drawing/2017/decorative" val="0"/>
                </a:ext>
              </a:extLst>
            </p:cNvPr>
            <p:cNvCxnSpPr/>
            <p:nvPr/>
          </p:nvCxnSpPr>
          <p:spPr>
            <a:xfrm>
              <a:off x="1550988" y="1581150"/>
              <a:ext cx="658812"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descr="An arrow points to collagen fibers">
              <a:extLst>
                <a:ext uri="{FF2B5EF4-FFF2-40B4-BE49-F238E27FC236}">
                  <a16:creationId xmlns:a16="http://schemas.microsoft.com/office/drawing/2014/main" id="{80C28AF9-B3F0-BDB8-714F-D7096712C74F}"/>
                </a:ext>
                <a:ext uri="{C183D7F6-B498-43B3-948B-1728B52AA6E4}">
                  <adec:decorative xmlns:adec="http://schemas.microsoft.com/office/drawing/2017/decorative" val="0"/>
                </a:ext>
              </a:extLst>
            </p:cNvPr>
            <p:cNvCxnSpPr>
              <a:stCxn id="33796" idx="3"/>
            </p:cNvCxnSpPr>
            <p:nvPr/>
          </p:nvCxnSpPr>
          <p:spPr>
            <a:xfrm>
              <a:off x="1550988" y="3657600"/>
              <a:ext cx="2414587" cy="317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descr="An arrow points to collagen fibers">
              <a:extLst>
                <a:ext uri="{FF2B5EF4-FFF2-40B4-BE49-F238E27FC236}">
                  <a16:creationId xmlns:a16="http://schemas.microsoft.com/office/drawing/2014/main" id="{BC7E77B6-00B0-FC84-5D63-A09BC4F149D4}"/>
                </a:ext>
                <a:ext uri="{C183D7F6-B498-43B3-948B-1728B52AA6E4}">
                  <adec:decorative xmlns:adec="http://schemas.microsoft.com/office/drawing/2017/decorative" val="0"/>
                </a:ext>
              </a:extLst>
            </p:cNvPr>
            <p:cNvCxnSpPr/>
            <p:nvPr/>
          </p:nvCxnSpPr>
          <p:spPr>
            <a:xfrm flipV="1">
              <a:off x="2743200" y="2679700"/>
              <a:ext cx="2362200" cy="10096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descr="400X">
              <a:extLst>
                <a:ext uri="{FF2B5EF4-FFF2-40B4-BE49-F238E27FC236}">
                  <a16:creationId xmlns:a16="http://schemas.microsoft.com/office/drawing/2014/main" id="{FE506E8A-0C94-AE3C-79DC-D4D7CAC77853}"/>
                </a:ext>
              </a:extLst>
            </p:cNvPr>
            <p:cNvSpPr/>
            <p:nvPr/>
          </p:nvSpPr>
          <p:spPr>
            <a:xfrm>
              <a:off x="8150225" y="5930900"/>
              <a:ext cx="822325" cy="461963"/>
            </a:xfrm>
            <a:prstGeom prst="rect">
              <a:avLst/>
            </a:prstGeom>
          </p:spPr>
          <p:txBody>
            <a:bodyPr wrap="none">
              <a:spAutoFit/>
            </a:bodyPr>
            <a:lstStyle/>
            <a:p>
              <a:pPr>
                <a:defRPr/>
              </a:pPr>
              <a:r>
                <a:rPr lang="en-US" altLang="en-US" sz="2400" b="1" dirty="0">
                  <a:solidFill>
                    <a:prstClr val="black"/>
                  </a:solidFill>
                  <a:latin typeface="Calibri"/>
                  <a:ea typeface="+mj-ea"/>
                  <a:cs typeface="+mj-cs"/>
                </a:rPr>
                <a:t>400X</a:t>
              </a:r>
              <a:endParaRPr lang="en-US" dirty="0">
                <a:cs typeface="Arial" charset="0"/>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descr="Fibrocartilage Connective Tissue (3 of 3) ">
            <a:extLst>
              <a:ext uri="{FF2B5EF4-FFF2-40B4-BE49-F238E27FC236}">
                <a16:creationId xmlns:a16="http://schemas.microsoft.com/office/drawing/2014/main" id="{12A5EAF1-AA36-DFC0-4E1C-9291025AF34D}"/>
              </a:ext>
            </a:extLst>
          </p:cNvPr>
          <p:cNvSpPr>
            <a:spLocks noGrp="1"/>
          </p:cNvSpPr>
          <p:nvPr>
            <p:ph type="title"/>
          </p:nvPr>
        </p:nvSpPr>
        <p:spPr>
          <a:xfrm>
            <a:off x="0" y="76200"/>
            <a:ext cx="9144000" cy="685800"/>
          </a:xfrm>
        </p:spPr>
        <p:txBody>
          <a:bodyPr/>
          <a:lstStyle/>
          <a:p>
            <a:pPr algn="ctr" eaLnBrk="1" hangingPunct="1"/>
            <a:r>
              <a:rPr lang="en-US" altLang="en-US" sz="3200" dirty="0"/>
              <a:t>Fibrocartilage Connective Tissue (3 of 3) </a:t>
            </a:r>
          </a:p>
        </p:txBody>
      </p:sp>
      <p:grpSp>
        <p:nvGrpSpPr>
          <p:cNvPr id="3" name="Group 2" descr="The image is a close-up microscopic view of fibrocartilage connective tissue. The background is composed of a wavy, fibrous texture in varying shades of blue with some lighter areas, indicating the presence of collagen fibers. There are several oval and circular shapes distributed throughout the image, which are labeled as chondrocytes in lacunae. The lighter background is also labeled as the ground substance.">
            <a:extLst>
              <a:ext uri="{FF2B5EF4-FFF2-40B4-BE49-F238E27FC236}">
                <a16:creationId xmlns:a16="http://schemas.microsoft.com/office/drawing/2014/main" id="{C6B02977-6484-B313-A638-85DB480CDDB0}"/>
              </a:ext>
            </a:extLst>
          </p:cNvPr>
          <p:cNvGrpSpPr/>
          <p:nvPr/>
        </p:nvGrpSpPr>
        <p:grpSpPr>
          <a:xfrm>
            <a:off x="134938" y="914400"/>
            <a:ext cx="8856662" cy="5486400"/>
            <a:chOff x="134938" y="914400"/>
            <a:chExt cx="8856662" cy="5486400"/>
          </a:xfrm>
        </p:grpSpPr>
        <p:sp>
          <p:nvSpPr>
            <p:cNvPr id="34824" name="TextBox 32" descr="Chondrocyte in a lacuna&#10;">
              <a:extLst>
                <a:ext uri="{FF2B5EF4-FFF2-40B4-BE49-F238E27FC236}">
                  <a16:creationId xmlns:a16="http://schemas.microsoft.com/office/drawing/2014/main" id="{6DBCF58B-B385-B1F2-2ED9-9D0FA852FB34}"/>
                </a:ext>
              </a:extLst>
            </p:cNvPr>
            <p:cNvSpPr txBox="1">
              <a:spLocks noChangeArrowheads="1"/>
            </p:cNvSpPr>
            <p:nvPr/>
          </p:nvSpPr>
          <p:spPr bwMode="auto">
            <a:xfrm>
              <a:off x="134938" y="1106488"/>
              <a:ext cx="1411287" cy="64611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Chondrocyte in a lacuna</a:t>
              </a:r>
            </a:p>
          </p:txBody>
        </p:sp>
        <p:sp>
          <p:nvSpPr>
            <p:cNvPr id="34820" name="TextBox 14" descr="Ground substance&#10;">
              <a:extLst>
                <a:ext uri="{FF2B5EF4-FFF2-40B4-BE49-F238E27FC236}">
                  <a16:creationId xmlns:a16="http://schemas.microsoft.com/office/drawing/2014/main" id="{91879F30-6DD2-1F50-BE91-47F4B7D4C602}"/>
                </a:ext>
              </a:extLst>
            </p:cNvPr>
            <p:cNvSpPr txBox="1">
              <a:spLocks noChangeArrowheads="1"/>
            </p:cNvSpPr>
            <p:nvPr/>
          </p:nvSpPr>
          <p:spPr bwMode="auto">
            <a:xfrm>
              <a:off x="228600" y="2554288"/>
              <a:ext cx="1295400" cy="64611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Ground substance</a:t>
              </a:r>
            </a:p>
          </p:txBody>
        </p:sp>
        <p:sp>
          <p:nvSpPr>
            <p:cNvPr id="34821" name="TextBox 17" descr="Collagen fibers&#10;">
              <a:extLst>
                <a:ext uri="{FF2B5EF4-FFF2-40B4-BE49-F238E27FC236}">
                  <a16:creationId xmlns:a16="http://schemas.microsoft.com/office/drawing/2014/main" id="{C0BE5692-106B-36D7-EEF9-619001433A48}"/>
                </a:ext>
              </a:extLst>
            </p:cNvPr>
            <p:cNvSpPr txBox="1">
              <a:spLocks noChangeArrowheads="1"/>
            </p:cNvSpPr>
            <p:nvPr/>
          </p:nvSpPr>
          <p:spPr bwMode="auto">
            <a:xfrm>
              <a:off x="228600" y="4838700"/>
              <a:ext cx="1295400" cy="6477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Collagen fibers</a:t>
              </a:r>
            </a:p>
          </p:txBody>
        </p:sp>
        <p:pic>
          <p:nvPicPr>
            <p:cNvPr id="34818" name="Picture 2" descr="Fibrocartilage Connective Tissue 400X&#10;">
              <a:extLst>
                <a:ext uri="{FF2B5EF4-FFF2-40B4-BE49-F238E27FC236}">
                  <a16:creationId xmlns:a16="http://schemas.microsoft.com/office/drawing/2014/main" id="{E92658F5-BFE9-8FB0-D054-5B03BEE47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14400"/>
              <a:ext cx="7315200"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descr="An arrow points to a chondrocyte in a lacuna">
              <a:extLst>
                <a:ext uri="{FF2B5EF4-FFF2-40B4-BE49-F238E27FC236}">
                  <a16:creationId xmlns:a16="http://schemas.microsoft.com/office/drawing/2014/main" id="{5D46BE8B-1B55-3D21-DAEC-AFAB65C7251B}"/>
                </a:ext>
                <a:ext uri="{C183D7F6-B498-43B3-948B-1728B52AA6E4}">
                  <adec:decorative xmlns:adec="http://schemas.microsoft.com/office/drawing/2017/decorative" val="0"/>
                </a:ext>
              </a:extLst>
            </p:cNvPr>
            <p:cNvCxnSpPr/>
            <p:nvPr/>
          </p:nvCxnSpPr>
          <p:spPr>
            <a:xfrm>
              <a:off x="1546225" y="1428750"/>
              <a:ext cx="2949575" cy="190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descr="An arrow points to the ground substance">
              <a:extLst>
                <a:ext uri="{FF2B5EF4-FFF2-40B4-BE49-F238E27FC236}">
                  <a16:creationId xmlns:a16="http://schemas.microsoft.com/office/drawing/2014/main" id="{AC9D95FF-F6A7-5661-3915-ABFDC7AA66DF}"/>
                </a:ext>
                <a:ext uri="{C183D7F6-B498-43B3-948B-1728B52AA6E4}">
                  <adec:decorative xmlns:adec="http://schemas.microsoft.com/office/drawing/2017/decorative" val="0"/>
                </a:ext>
              </a:extLst>
            </p:cNvPr>
            <p:cNvCxnSpPr/>
            <p:nvPr/>
          </p:nvCxnSpPr>
          <p:spPr>
            <a:xfrm>
              <a:off x="1524000" y="2895600"/>
              <a:ext cx="446088"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descr="An arrow points to collagen fibers">
              <a:extLst>
                <a:ext uri="{FF2B5EF4-FFF2-40B4-BE49-F238E27FC236}">
                  <a16:creationId xmlns:a16="http://schemas.microsoft.com/office/drawing/2014/main" id="{904CE631-A5AB-CCE8-46C1-5B076771643C}"/>
                </a:ext>
                <a:ext uri="{C183D7F6-B498-43B3-948B-1728B52AA6E4}">
                  <adec:decorative xmlns:adec="http://schemas.microsoft.com/office/drawing/2017/decorative" val="0"/>
                </a:ext>
              </a:extLst>
            </p:cNvPr>
            <p:cNvCxnSpPr/>
            <p:nvPr/>
          </p:nvCxnSpPr>
          <p:spPr>
            <a:xfrm flipV="1">
              <a:off x="3581400" y="3468688"/>
              <a:ext cx="1295400" cy="171291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descr="An arrow points to collagen fibers">
              <a:extLst>
                <a:ext uri="{FF2B5EF4-FFF2-40B4-BE49-F238E27FC236}">
                  <a16:creationId xmlns:a16="http://schemas.microsoft.com/office/drawing/2014/main" id="{4CA22F2B-A323-49E6-8BC3-ACF00A5A5F46}"/>
                </a:ext>
                <a:ext uri="{C183D7F6-B498-43B3-948B-1728B52AA6E4}">
                  <adec:decorative xmlns:adec="http://schemas.microsoft.com/office/drawing/2017/decorative" val="0"/>
                </a:ext>
              </a:extLst>
            </p:cNvPr>
            <p:cNvCxnSpPr/>
            <p:nvPr/>
          </p:nvCxnSpPr>
          <p:spPr>
            <a:xfrm>
              <a:off x="1546225" y="5181600"/>
              <a:ext cx="2703513"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descr="An arrow points to collagen fibers">
              <a:extLst>
                <a:ext uri="{FF2B5EF4-FFF2-40B4-BE49-F238E27FC236}">
                  <a16:creationId xmlns:a16="http://schemas.microsoft.com/office/drawing/2014/main" id="{EA1FD0AD-F9BA-5792-4AAA-91A974FBA8A3}"/>
                </a:ext>
                <a:ext uri="{C183D7F6-B498-43B3-948B-1728B52AA6E4}">
                  <adec:decorative xmlns:adec="http://schemas.microsoft.com/office/drawing/2017/decorative" val="0"/>
                </a:ext>
              </a:extLst>
            </p:cNvPr>
            <p:cNvCxnSpPr/>
            <p:nvPr/>
          </p:nvCxnSpPr>
          <p:spPr>
            <a:xfrm>
              <a:off x="3124200" y="5181600"/>
              <a:ext cx="914400" cy="4572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03AB2F12-8E1C-FF7A-1D5F-5607A13F6F44}"/>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Rectangle 1" descr="400X">
            <a:extLst>
              <a:ext uri="{FF2B5EF4-FFF2-40B4-BE49-F238E27FC236}">
                <a16:creationId xmlns:a16="http://schemas.microsoft.com/office/drawing/2014/main" id="{085C1265-8A7C-1BA3-F618-A1803AEA1050}"/>
              </a:ext>
            </a:extLst>
          </p:cNvPr>
          <p:cNvSpPr/>
          <p:nvPr/>
        </p:nvSpPr>
        <p:spPr>
          <a:xfrm>
            <a:off x="8142288" y="5938838"/>
            <a:ext cx="822325" cy="461962"/>
          </a:xfrm>
          <a:prstGeom prst="rect">
            <a:avLst/>
          </a:prstGeom>
        </p:spPr>
        <p:txBody>
          <a:bodyPr wrap="none">
            <a:spAutoFit/>
          </a:bodyPr>
          <a:lstStyle/>
          <a:p>
            <a:pPr>
              <a:defRPr/>
            </a:pPr>
            <a:r>
              <a:rPr lang="en-US" altLang="en-US" sz="2400" b="1" dirty="0">
                <a:solidFill>
                  <a:prstClr val="black"/>
                </a:solidFill>
                <a:latin typeface="Calibri"/>
                <a:ea typeface="+mj-ea"/>
                <a:cs typeface="+mj-cs"/>
              </a:rPr>
              <a:t>400X</a:t>
            </a:r>
            <a:endParaRPr lang="en-US" dirty="0">
              <a:cs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mpact Bone Connective Tissue">
            <a:extLst>
              <a:ext uri="{FF2B5EF4-FFF2-40B4-BE49-F238E27FC236}">
                <a16:creationId xmlns:a16="http://schemas.microsoft.com/office/drawing/2014/main" id="{59AD6EEA-D11C-B35F-6E2C-A4AE0A815272}"/>
              </a:ext>
            </a:extLst>
          </p:cNvPr>
          <p:cNvSpPr>
            <a:spLocks noGrp="1"/>
          </p:cNvSpPr>
          <p:nvPr>
            <p:ph type="title"/>
          </p:nvPr>
        </p:nvSpPr>
        <p:spPr>
          <a:xfrm>
            <a:off x="457200" y="0"/>
            <a:ext cx="8229600" cy="1143000"/>
          </a:xfrm>
        </p:spPr>
        <p:txBody>
          <a:bodyPr/>
          <a:lstStyle/>
          <a:p>
            <a:r>
              <a:rPr kumimoji="0" lang="en-US" altLang="en-US" sz="3200" b="1" i="0" u="none" strike="noStrike" kern="1200" cap="none" spc="0" normalizeH="0" baseline="0" noProof="0" dirty="0">
                <a:ln>
                  <a:noFill/>
                </a:ln>
                <a:solidFill>
                  <a:srgbClr val="000000"/>
                </a:solidFill>
                <a:effectLst/>
                <a:uLnTx/>
                <a:uFillTx/>
                <a:latin typeface="Calibri"/>
                <a:ea typeface="+mj-ea"/>
                <a:cs typeface="+mj-cs"/>
              </a:rPr>
              <a:t>Compact Bone Connective Tissue</a:t>
            </a:r>
            <a:endParaRPr lang="en-US" dirty="0"/>
          </a:p>
        </p:txBody>
      </p:sp>
      <p:pic>
        <p:nvPicPr>
          <p:cNvPr id="6" name="Content Placeholder 5" descr="The image shows a microscopic view of compact bone connective tissue at 200x magnification. The image prominently features numerous small, dark, circular structures surrounded by concentric rings, known as osteons, which are essential units of bone. An arrow points toward one of the circular structures, labeled &quot;Osteon,&quot; indicating its significance in the image. ">
            <a:extLst>
              <a:ext uri="{FF2B5EF4-FFF2-40B4-BE49-F238E27FC236}">
                <a16:creationId xmlns:a16="http://schemas.microsoft.com/office/drawing/2014/main" id="{81C69921-D26C-8C38-95B4-4DDB85DE5B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0"/>
            <a:ext cx="8782950" cy="5486400"/>
          </a:xfrm>
        </p:spPr>
      </p:pic>
    </p:spTree>
    <p:extLst>
      <p:ext uri="{BB962C8B-B14F-4D97-AF65-F5344CB8AC3E}">
        <p14:creationId xmlns:p14="http://schemas.microsoft.com/office/powerpoint/2010/main" val="1966485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steon of Compact Bone Connective Tissue (1 of 2) ">
            <a:extLst>
              <a:ext uri="{FF2B5EF4-FFF2-40B4-BE49-F238E27FC236}">
                <a16:creationId xmlns:a16="http://schemas.microsoft.com/office/drawing/2014/main" id="{03FAF89A-A513-A673-4D7F-B32775404246}"/>
              </a:ext>
            </a:extLst>
          </p:cNvPr>
          <p:cNvSpPr>
            <a:spLocks noGrp="1"/>
          </p:cNvSpPr>
          <p:nvPr>
            <p:ph type="title"/>
          </p:nvPr>
        </p:nvSpPr>
        <p:spPr>
          <a:xfrm>
            <a:off x="0" y="0"/>
            <a:ext cx="9144000" cy="1143000"/>
          </a:xfrm>
        </p:spPr>
        <p:txBody>
          <a:bodyPr/>
          <a:lstStyle/>
          <a:p>
            <a:r>
              <a:rPr kumimoji="0" lang="en-US" altLang="en-US" sz="2800" b="1" i="0" u="none" strike="noStrike" kern="1200" cap="none" spc="0" normalizeH="0" baseline="0" noProof="0" dirty="0">
                <a:ln>
                  <a:noFill/>
                </a:ln>
                <a:solidFill>
                  <a:prstClr val="black"/>
                </a:solidFill>
                <a:effectLst/>
                <a:uLnTx/>
                <a:uFillTx/>
                <a:latin typeface="Calibri"/>
                <a:ea typeface="+mj-ea"/>
                <a:cs typeface="+mj-cs"/>
              </a:rPr>
              <a:t>Osteon of Compact Bone Connective Tissue (1 of 2) </a:t>
            </a:r>
            <a:endParaRPr lang="en-US" dirty="0"/>
          </a:p>
        </p:txBody>
      </p:sp>
      <p:pic>
        <p:nvPicPr>
          <p:cNvPr id="6" name="Content Placeholder 5" descr="Microscopic view of an osteon from compact bone connective tissue, featuring labels for canaliculi, concentric lamella, osteocyte in a lacuna, and central canal at 400x magnification.">
            <a:extLst>
              <a:ext uri="{FF2B5EF4-FFF2-40B4-BE49-F238E27FC236}">
                <a16:creationId xmlns:a16="http://schemas.microsoft.com/office/drawing/2014/main" id="{99BD5E37-1417-1775-7808-D7911CE3D3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1" y="1279007"/>
            <a:ext cx="8305800" cy="5216203"/>
          </a:xfrm>
        </p:spPr>
      </p:pic>
    </p:spTree>
    <p:extLst>
      <p:ext uri="{BB962C8B-B14F-4D97-AF65-F5344CB8AC3E}">
        <p14:creationId xmlns:p14="http://schemas.microsoft.com/office/powerpoint/2010/main" val="3107613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steon of Compact Bone Connective Tissue (2 of 2) ">
            <a:extLst>
              <a:ext uri="{FF2B5EF4-FFF2-40B4-BE49-F238E27FC236}">
                <a16:creationId xmlns:a16="http://schemas.microsoft.com/office/drawing/2014/main" id="{2514F0B7-54D3-BCF9-6B90-1E7D370FC384}"/>
              </a:ext>
            </a:extLst>
          </p:cNvPr>
          <p:cNvSpPr>
            <a:spLocks noGrp="1"/>
          </p:cNvSpPr>
          <p:nvPr>
            <p:ph type="title"/>
          </p:nvPr>
        </p:nvSpPr>
        <p:spPr>
          <a:xfrm>
            <a:off x="479386" y="0"/>
            <a:ext cx="8229600" cy="1143000"/>
          </a:xfrm>
        </p:spPr>
        <p:txBody>
          <a:bodyPr/>
          <a:lstStyle/>
          <a:p>
            <a:r>
              <a:rPr kumimoji="0" lang="en-US" altLang="en-US" sz="2800" b="1" i="0" u="none" strike="noStrike" kern="1200" cap="none" spc="0" normalizeH="0" baseline="0" noProof="0" dirty="0">
                <a:ln>
                  <a:noFill/>
                </a:ln>
                <a:solidFill>
                  <a:prstClr val="black"/>
                </a:solidFill>
                <a:effectLst/>
                <a:uLnTx/>
                <a:uFillTx/>
                <a:latin typeface="Calibri"/>
                <a:ea typeface="+mj-ea"/>
                <a:cs typeface="+mj-cs"/>
              </a:rPr>
              <a:t>Osteon of Compact Bone Connective Tissue (2 of 2) </a:t>
            </a:r>
            <a:endParaRPr lang="en-US" dirty="0"/>
          </a:p>
        </p:txBody>
      </p:sp>
      <p:pic>
        <p:nvPicPr>
          <p:cNvPr id="6" name="Content Placeholder 5" descr="The image shows a microscopic view of an osteon from compact bone connective tissue, magnified 400 times. The osteon is circular with a bright central canal surrounded by concentric rings called lamellae. Numerous small lines radiate from the central canal through the lamellae, labeled as canaliculi, which connect the osteocytes encased within lacunae. ">
            <a:extLst>
              <a:ext uri="{FF2B5EF4-FFF2-40B4-BE49-F238E27FC236}">
                <a16:creationId xmlns:a16="http://schemas.microsoft.com/office/drawing/2014/main" id="{66476552-B826-D5F7-F5A2-10F30CDFEF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916" y="1133354"/>
            <a:ext cx="8442168" cy="5306740"/>
          </a:xfrm>
        </p:spPr>
      </p:pic>
    </p:spTree>
    <p:extLst>
      <p:ext uri="{BB962C8B-B14F-4D97-AF65-F5344CB8AC3E}">
        <p14:creationId xmlns:p14="http://schemas.microsoft.com/office/powerpoint/2010/main" val="1050593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1" name="Title 1" descr="Fluid Connective Tissue:  Blood (1 of 2)&#10;">
            <a:extLst>
              <a:ext uri="{FF2B5EF4-FFF2-40B4-BE49-F238E27FC236}">
                <a16:creationId xmlns:a16="http://schemas.microsoft.com/office/drawing/2014/main" id="{09DC9BD3-2902-9495-26F8-5FF4D2D2A8A2}"/>
              </a:ext>
            </a:extLst>
          </p:cNvPr>
          <p:cNvSpPr txBox="1">
            <a:spLocks noGrp="1"/>
          </p:cNvSpPr>
          <p:nvPr>
            <p:ph type="title" idx="4294967295"/>
          </p:nvPr>
        </p:nvSpPr>
        <p:spPr bwMode="auto">
          <a:xfrm>
            <a:off x="4592638" y="1066800"/>
            <a:ext cx="4449762" cy="1143000"/>
          </a:xfrm>
          <a:prstGeom prst="rect">
            <a:avLst/>
          </a:prstGeom>
          <a:noFill/>
          <a:ln w="9525">
            <a:solidFill>
              <a:schemeClr val="tx1"/>
            </a:solidFill>
            <a:prstDash/>
            <a:miter lim="800000"/>
            <a:headEnd/>
            <a:tailEnd/>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Fluid Connective Tissue:  Blood (1 of 2)</a:t>
            </a:r>
          </a:p>
        </p:txBody>
      </p:sp>
      <p:grpSp>
        <p:nvGrpSpPr>
          <p:cNvPr id="2" name="Group 1" descr="Composite image showing blood samples at 100X, 400X, and 1000X magnifications.">
            <a:extLst>
              <a:ext uri="{FF2B5EF4-FFF2-40B4-BE49-F238E27FC236}">
                <a16:creationId xmlns:a16="http://schemas.microsoft.com/office/drawing/2014/main" id="{0FA3A325-4E41-92F7-A548-A2E572CB9D4E}"/>
              </a:ext>
            </a:extLst>
          </p:cNvPr>
          <p:cNvGrpSpPr/>
          <p:nvPr/>
        </p:nvGrpSpPr>
        <p:grpSpPr>
          <a:xfrm>
            <a:off x="76200" y="142875"/>
            <a:ext cx="8966200" cy="6638925"/>
            <a:chOff x="76200" y="142875"/>
            <a:chExt cx="8966200" cy="6638925"/>
          </a:xfrm>
        </p:grpSpPr>
        <p:pic>
          <p:nvPicPr>
            <p:cNvPr id="38915" name="Picture 3" descr="Fluid Connective Tissue:  Blood 100X">
              <a:extLst>
                <a:ext uri="{FF2B5EF4-FFF2-40B4-BE49-F238E27FC236}">
                  <a16:creationId xmlns:a16="http://schemas.microsoft.com/office/drawing/2014/main" id="{A3D523B9-EBD8-93F5-CD36-5C44965BF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42875"/>
              <a:ext cx="4368800" cy="327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9" name="Rectangle 3" descr="100X">
              <a:extLst>
                <a:ext uri="{FF2B5EF4-FFF2-40B4-BE49-F238E27FC236}">
                  <a16:creationId xmlns:a16="http://schemas.microsoft.com/office/drawing/2014/main" id="{9006E969-A3EF-25CA-12CB-ECEF2E47CA0B}"/>
                </a:ext>
              </a:extLst>
            </p:cNvPr>
            <p:cNvSpPr>
              <a:spLocks noChangeArrowheads="1"/>
            </p:cNvSpPr>
            <p:nvPr/>
          </p:nvSpPr>
          <p:spPr bwMode="auto">
            <a:xfrm>
              <a:off x="3790950" y="3052763"/>
              <a:ext cx="663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100X</a:t>
              </a:r>
              <a:endParaRPr lang="en-US" altLang="en-US" sz="1800" dirty="0"/>
            </a:p>
          </p:txBody>
        </p:sp>
        <p:pic>
          <p:nvPicPr>
            <p:cNvPr id="38914" name="Picture 2" descr="Fluid Connective Tissue:  Blood 400X">
              <a:extLst>
                <a:ext uri="{FF2B5EF4-FFF2-40B4-BE49-F238E27FC236}">
                  <a16:creationId xmlns:a16="http://schemas.microsoft.com/office/drawing/2014/main" id="{91816059-1BBD-4E81-DCC0-B30D5C1BF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486150"/>
              <a:ext cx="4394200" cy="3295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20" name="Rectangle 7" descr="400X">
              <a:extLst>
                <a:ext uri="{FF2B5EF4-FFF2-40B4-BE49-F238E27FC236}">
                  <a16:creationId xmlns:a16="http://schemas.microsoft.com/office/drawing/2014/main" id="{37CA971B-CC0F-39E0-596F-3D9711B32B4D}"/>
                </a:ext>
              </a:extLst>
            </p:cNvPr>
            <p:cNvSpPr>
              <a:spLocks noChangeArrowheads="1"/>
            </p:cNvSpPr>
            <p:nvPr/>
          </p:nvSpPr>
          <p:spPr bwMode="auto">
            <a:xfrm>
              <a:off x="3790950" y="6411913"/>
              <a:ext cx="661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400X</a:t>
              </a:r>
              <a:endParaRPr lang="en-US" altLang="en-US" sz="1800" dirty="0"/>
            </a:p>
          </p:txBody>
        </p:sp>
        <p:pic>
          <p:nvPicPr>
            <p:cNvPr id="38917" name="Picture 2" descr="Fluid Connective Tissue:  Blood 1000X">
              <a:extLst>
                <a:ext uri="{FF2B5EF4-FFF2-40B4-BE49-F238E27FC236}">
                  <a16:creationId xmlns:a16="http://schemas.microsoft.com/office/drawing/2014/main" id="{EF5B2C96-E57C-EAA6-E887-20CEEA630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4063" y="3468688"/>
              <a:ext cx="4478337" cy="3313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Rectangle 2" descr="1000X">
              <a:extLst>
                <a:ext uri="{FF2B5EF4-FFF2-40B4-BE49-F238E27FC236}">
                  <a16:creationId xmlns:a16="http://schemas.microsoft.com/office/drawing/2014/main" id="{8417B93D-42E1-6CD2-1829-900F9C24D0C6}"/>
                </a:ext>
              </a:extLst>
            </p:cNvPr>
            <p:cNvSpPr>
              <a:spLocks noChangeArrowheads="1"/>
            </p:cNvSpPr>
            <p:nvPr/>
          </p:nvSpPr>
          <p:spPr bwMode="auto">
            <a:xfrm>
              <a:off x="8262938" y="6411913"/>
              <a:ext cx="779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1000X</a:t>
              </a:r>
              <a:endParaRPr lang="en-US" altLang="en-US" sz="1800" dirty="0"/>
            </a:p>
          </p:txBody>
        </p:sp>
      </p:grpSp>
      <p:sp>
        <p:nvSpPr>
          <p:cNvPr id="38916" name="Slide Number Placeholder 1">
            <a:extLst>
              <a:ext uri="{FF2B5EF4-FFF2-40B4-BE49-F238E27FC236}">
                <a16:creationId xmlns:a16="http://schemas.microsoft.com/office/drawing/2014/main" id="{641C8F2D-7F4C-2E57-4830-09E98D5EFE6E}"/>
              </a:ext>
              <a:ext uri="{C183D7F6-B498-43B3-948B-1728B52AA6E4}">
                <adec:decorative xmlns:adec="http://schemas.microsoft.com/office/drawing/2017/decorative" val="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4DEBE45-FFDA-47A3-BA95-4F0B5DD52D8B}" type="slidenum">
              <a:rPr lang="en-US" altLang="en-US" sz="1200">
                <a:solidFill>
                  <a:srgbClr val="898989"/>
                </a:solidFill>
              </a:rPr>
              <a:pPr>
                <a:spcBef>
                  <a:spcPct val="0"/>
                </a:spcBef>
                <a:buFontTx/>
                <a:buNone/>
              </a:pPr>
              <a:t>19</a:t>
            </a:fld>
            <a:endParaRPr lang="en-US" altLang="en-US" sz="1200">
              <a:solidFill>
                <a:srgbClr val="898989"/>
              </a:solidFill>
            </a:endParaRPr>
          </a:p>
        </p:txBody>
      </p:sp>
      <p:sp>
        <p:nvSpPr>
          <p:cNvPr id="10" name="Rectangle 9">
            <a:extLst>
              <a:ext uri="{FF2B5EF4-FFF2-40B4-BE49-F238E27FC236}">
                <a16:creationId xmlns:a16="http://schemas.microsoft.com/office/drawing/2014/main" id="{28FDF68F-BF25-1B2A-0327-20D2794316CD}"/>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descr="Loose (Areolar) Connective Tissue (1 of 2) &#10;&#10;">
            <a:extLst>
              <a:ext uri="{FF2B5EF4-FFF2-40B4-BE49-F238E27FC236}">
                <a16:creationId xmlns:a16="http://schemas.microsoft.com/office/drawing/2014/main" id="{07D1277C-8F94-F8D6-511D-47582C34E4EB}"/>
              </a:ext>
            </a:extLst>
          </p:cNvPr>
          <p:cNvSpPr txBox="1">
            <a:spLocks noGrp="1"/>
          </p:cNvSpPr>
          <p:nvPr>
            <p:ph type="title" idx="4294967295"/>
          </p:nvPr>
        </p:nvSpPr>
        <p:spPr bwMode="auto">
          <a:xfrm>
            <a:off x="26988" y="269875"/>
            <a:ext cx="9117012" cy="5143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Loose (Areolar) Connective Tissue (1 of 2) </a:t>
            </a:r>
          </a:p>
        </p:txBody>
      </p:sp>
      <p:grpSp>
        <p:nvGrpSpPr>
          <p:cNvPr id="2" name="Group 1" descr="Microscopic views of loose (areolar) connective tissue at 200x and 400x magnification.&#10;Both images depict the intricate and fibrous nature of the loose (areolar) connective tissue">
            <a:extLst>
              <a:ext uri="{FF2B5EF4-FFF2-40B4-BE49-F238E27FC236}">
                <a16:creationId xmlns:a16="http://schemas.microsoft.com/office/drawing/2014/main" id="{D1A3CB91-1749-9BD2-A755-87C1534C9FF6}"/>
              </a:ext>
            </a:extLst>
          </p:cNvPr>
          <p:cNvGrpSpPr/>
          <p:nvPr/>
        </p:nvGrpSpPr>
        <p:grpSpPr>
          <a:xfrm>
            <a:off x="82550" y="1343025"/>
            <a:ext cx="8972550" cy="3365500"/>
            <a:chOff x="82550" y="1343025"/>
            <a:chExt cx="8972550" cy="3365500"/>
          </a:xfrm>
        </p:grpSpPr>
        <p:pic>
          <p:nvPicPr>
            <p:cNvPr id="21507" name="Picture 2" descr="Loose (Areolar) Connective Tissue 200X &#10;">
              <a:extLst>
                <a:ext uri="{FF2B5EF4-FFF2-40B4-BE49-F238E27FC236}">
                  <a16:creationId xmlns:a16="http://schemas.microsoft.com/office/drawing/2014/main" id="{579C7BEF-336B-E089-5AFE-CB7F2ED4D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1343025"/>
              <a:ext cx="4489450" cy="3365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10" name="Rectangle 7" descr="200X">
              <a:extLst>
                <a:ext uri="{FF2B5EF4-FFF2-40B4-BE49-F238E27FC236}">
                  <a16:creationId xmlns:a16="http://schemas.microsoft.com/office/drawing/2014/main" id="{66917995-95F1-F83A-4E24-45E3BB4A9F6C}"/>
                </a:ext>
              </a:extLst>
            </p:cNvPr>
            <p:cNvSpPr>
              <a:spLocks noChangeArrowheads="1"/>
            </p:cNvSpPr>
            <p:nvPr/>
          </p:nvSpPr>
          <p:spPr bwMode="auto">
            <a:xfrm>
              <a:off x="3530600" y="4246563"/>
              <a:ext cx="1014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t>(200X)</a:t>
              </a:r>
            </a:p>
          </p:txBody>
        </p:sp>
        <p:pic>
          <p:nvPicPr>
            <p:cNvPr id="21508" name="Picture 4" descr="Loose (Areolar) Connective Tissue 400X&#10;">
              <a:extLst>
                <a:ext uri="{FF2B5EF4-FFF2-40B4-BE49-F238E27FC236}">
                  <a16:creationId xmlns:a16="http://schemas.microsoft.com/office/drawing/2014/main" id="{48770AB6-F3A2-C516-26BA-F7FC535C1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1343025"/>
              <a:ext cx="4419600" cy="3365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09" name="Rectangle 6" descr="400X">
              <a:extLst>
                <a:ext uri="{FF2B5EF4-FFF2-40B4-BE49-F238E27FC236}">
                  <a16:creationId xmlns:a16="http://schemas.microsoft.com/office/drawing/2014/main" id="{C738CB00-BDC6-89C9-C3BE-0F0A6CF48924}"/>
                </a:ext>
              </a:extLst>
            </p:cNvPr>
            <p:cNvSpPr>
              <a:spLocks noChangeArrowheads="1"/>
            </p:cNvSpPr>
            <p:nvPr/>
          </p:nvSpPr>
          <p:spPr bwMode="auto">
            <a:xfrm>
              <a:off x="8040688" y="4246563"/>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t>(400X)</a:t>
              </a:r>
            </a:p>
          </p:txBody>
        </p:sp>
      </p:grpSp>
      <p:sp>
        <p:nvSpPr>
          <p:cNvPr id="10" name="Rectangle 9">
            <a:extLst>
              <a:ext uri="{FF2B5EF4-FFF2-40B4-BE49-F238E27FC236}">
                <a16:creationId xmlns:a16="http://schemas.microsoft.com/office/drawing/2014/main" id="{55BBBFDD-7F9F-6F0D-23A8-D04A68D25CDC}"/>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1" descr="Fluid Connective Tissue:  Blood (2 of 2) ">
            <a:extLst>
              <a:ext uri="{FF2B5EF4-FFF2-40B4-BE49-F238E27FC236}">
                <a16:creationId xmlns:a16="http://schemas.microsoft.com/office/drawing/2014/main" id="{9DAB129B-70CE-7F8E-F06A-FB9241B17EEA}"/>
              </a:ext>
            </a:extLst>
          </p:cNvPr>
          <p:cNvSpPr>
            <a:spLocks noGrp="1"/>
          </p:cNvSpPr>
          <p:nvPr>
            <p:ph type="title"/>
          </p:nvPr>
        </p:nvSpPr>
        <p:spPr>
          <a:xfrm>
            <a:off x="-11113" y="381000"/>
            <a:ext cx="9155113" cy="457200"/>
          </a:xfrm>
        </p:spPr>
        <p:txBody>
          <a:bodyPr/>
          <a:lstStyle/>
          <a:p>
            <a:pPr algn="ctr" eaLnBrk="1" hangingPunct="1"/>
            <a:r>
              <a:rPr lang="en-US" altLang="en-US" sz="3200" dirty="0"/>
              <a:t>Fluid Connective Tissue:  Blood (2 of 2) </a:t>
            </a:r>
          </a:p>
        </p:txBody>
      </p:sp>
      <p:sp>
        <p:nvSpPr>
          <p:cNvPr id="16" name="Rectangle 15">
            <a:extLst>
              <a:ext uri="{FF2B5EF4-FFF2-40B4-BE49-F238E27FC236}">
                <a16:creationId xmlns:a16="http://schemas.microsoft.com/office/drawing/2014/main" id="{536CFF96-16B1-55F5-19E1-327B3EED97FD}"/>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3" name="Group 2" descr="The image depicts a microscopic view of blood under 400X magnification. The background is densely packed with numerous circular pink cells, identified as erythrocytes or red blood cells. Smaller, irregularly shaped elements in purple are noted as platelets. Two types of larger, purple-dyed cells are labeled as neutrophils and lymphocytes, both specified as white blood cells. ">
            <a:extLst>
              <a:ext uri="{FF2B5EF4-FFF2-40B4-BE49-F238E27FC236}">
                <a16:creationId xmlns:a16="http://schemas.microsoft.com/office/drawing/2014/main" id="{F61E93DE-74E8-65EE-8E27-74B23E7BF3BB}"/>
              </a:ext>
            </a:extLst>
          </p:cNvPr>
          <p:cNvGrpSpPr/>
          <p:nvPr/>
        </p:nvGrpSpPr>
        <p:grpSpPr>
          <a:xfrm>
            <a:off x="152400" y="1143000"/>
            <a:ext cx="8813800" cy="5181600"/>
            <a:chOff x="152400" y="1143000"/>
            <a:chExt cx="8813800" cy="5181600"/>
          </a:xfrm>
        </p:grpSpPr>
        <p:sp>
          <p:nvSpPr>
            <p:cNvPr id="39948" name="TextBox 34" descr="Erythrocyte (red blood cell)">
              <a:extLst>
                <a:ext uri="{FF2B5EF4-FFF2-40B4-BE49-F238E27FC236}">
                  <a16:creationId xmlns:a16="http://schemas.microsoft.com/office/drawing/2014/main" id="{34733A8E-BB7B-D1DC-4D3E-01C3CAEC93E2}"/>
                </a:ext>
              </a:extLst>
            </p:cNvPr>
            <p:cNvSpPr txBox="1">
              <a:spLocks noChangeArrowheads="1"/>
            </p:cNvSpPr>
            <p:nvPr/>
          </p:nvSpPr>
          <p:spPr bwMode="auto">
            <a:xfrm>
              <a:off x="152400" y="1485900"/>
              <a:ext cx="1752600" cy="6477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Erythrocyte</a:t>
              </a:r>
            </a:p>
            <a:p>
              <a:pPr algn="ctr" eaLnBrk="1" hangingPunct="1">
                <a:spcBef>
                  <a:spcPct val="0"/>
                </a:spcBef>
                <a:buFontTx/>
                <a:buNone/>
              </a:pPr>
              <a:r>
                <a:rPr lang="en-US" altLang="en-US" sz="1800" b="1" dirty="0"/>
                <a:t>(</a:t>
              </a:r>
              <a:r>
                <a:rPr lang="en-US" altLang="en-US" sz="1600" b="1" dirty="0"/>
                <a:t>red blood cell</a:t>
              </a:r>
              <a:r>
                <a:rPr lang="en-US" altLang="en-US" sz="1800" b="1" dirty="0"/>
                <a:t>)</a:t>
              </a:r>
            </a:p>
          </p:txBody>
        </p:sp>
        <p:sp>
          <p:nvSpPr>
            <p:cNvPr id="39943" name="TextBox 32" descr="Platelet&#10;">
              <a:extLst>
                <a:ext uri="{FF2B5EF4-FFF2-40B4-BE49-F238E27FC236}">
                  <a16:creationId xmlns:a16="http://schemas.microsoft.com/office/drawing/2014/main" id="{6D1211FB-A743-97C9-4C8D-2051496259B2}"/>
                </a:ext>
              </a:extLst>
            </p:cNvPr>
            <p:cNvSpPr txBox="1">
              <a:spLocks noChangeArrowheads="1"/>
            </p:cNvSpPr>
            <p:nvPr/>
          </p:nvSpPr>
          <p:spPr bwMode="auto">
            <a:xfrm>
              <a:off x="247650" y="2559050"/>
              <a:ext cx="1676400" cy="3683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Platelet</a:t>
              </a:r>
            </a:p>
          </p:txBody>
        </p:sp>
        <p:sp>
          <p:nvSpPr>
            <p:cNvPr id="39941" name="TextBox 17" descr="Neutrophil (white blood cell)&#10;">
              <a:extLst>
                <a:ext uri="{FF2B5EF4-FFF2-40B4-BE49-F238E27FC236}">
                  <a16:creationId xmlns:a16="http://schemas.microsoft.com/office/drawing/2014/main" id="{D7095D03-CEDF-1858-ABCF-94BBA1674BEF}"/>
                </a:ext>
              </a:extLst>
            </p:cNvPr>
            <p:cNvSpPr txBox="1">
              <a:spLocks noChangeArrowheads="1"/>
            </p:cNvSpPr>
            <p:nvPr/>
          </p:nvSpPr>
          <p:spPr bwMode="auto">
            <a:xfrm>
              <a:off x="255588" y="3124200"/>
              <a:ext cx="1677987" cy="646113"/>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Neutrophil (</a:t>
              </a:r>
              <a:r>
                <a:rPr lang="en-US" altLang="en-US" sz="1600" b="1" dirty="0"/>
                <a:t>white blood cell</a:t>
              </a:r>
              <a:r>
                <a:rPr lang="en-US" altLang="en-US" sz="1800" b="1" dirty="0"/>
                <a:t>)</a:t>
              </a:r>
            </a:p>
          </p:txBody>
        </p:sp>
        <p:sp>
          <p:nvSpPr>
            <p:cNvPr id="39940" name="TextBox 14" descr="Lymphocyte (white blood cell)&#10;">
              <a:extLst>
                <a:ext uri="{FF2B5EF4-FFF2-40B4-BE49-F238E27FC236}">
                  <a16:creationId xmlns:a16="http://schemas.microsoft.com/office/drawing/2014/main" id="{CD28E598-7E4D-BD95-8632-D566208B8C0E}"/>
                </a:ext>
              </a:extLst>
            </p:cNvPr>
            <p:cNvSpPr txBox="1">
              <a:spLocks noChangeArrowheads="1"/>
            </p:cNvSpPr>
            <p:nvPr/>
          </p:nvSpPr>
          <p:spPr bwMode="auto">
            <a:xfrm>
              <a:off x="277813" y="3925888"/>
              <a:ext cx="1677987" cy="64611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Lymphocyte (</a:t>
              </a:r>
              <a:r>
                <a:rPr lang="en-US" altLang="en-US" sz="1600" b="1" dirty="0"/>
                <a:t>white blood cell</a:t>
              </a:r>
              <a:r>
                <a:rPr lang="en-US" altLang="en-US" sz="1800" b="1" dirty="0"/>
                <a:t>)</a:t>
              </a:r>
            </a:p>
          </p:txBody>
        </p:sp>
        <p:sp>
          <p:nvSpPr>
            <p:cNvPr id="39950" name="TextBox 35" descr="Plasma&#10;">
              <a:extLst>
                <a:ext uri="{FF2B5EF4-FFF2-40B4-BE49-F238E27FC236}">
                  <a16:creationId xmlns:a16="http://schemas.microsoft.com/office/drawing/2014/main" id="{CBC4C6E0-2A91-585A-E0FA-12B03CDDA4B4}"/>
                </a:ext>
              </a:extLst>
            </p:cNvPr>
            <p:cNvSpPr txBox="1">
              <a:spLocks noChangeArrowheads="1"/>
            </p:cNvSpPr>
            <p:nvPr/>
          </p:nvSpPr>
          <p:spPr bwMode="auto">
            <a:xfrm>
              <a:off x="288925" y="5530850"/>
              <a:ext cx="1677988" cy="3683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Plasma</a:t>
              </a:r>
            </a:p>
          </p:txBody>
        </p:sp>
        <p:pic>
          <p:nvPicPr>
            <p:cNvPr id="39938" name="Picture 4" descr="Fluid Connective Tissue:  Blood 400X">
              <a:extLst>
                <a:ext uri="{FF2B5EF4-FFF2-40B4-BE49-F238E27FC236}">
                  <a16:creationId xmlns:a16="http://schemas.microsoft.com/office/drawing/2014/main" id="{4CD6C7E0-CDFE-36B8-B017-BD833F470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143000"/>
              <a:ext cx="6908800" cy="5181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Straight Arrow Connector 27" descr="An arrow points to an erythrocyte (red blood cell)">
              <a:extLst>
                <a:ext uri="{FF2B5EF4-FFF2-40B4-BE49-F238E27FC236}">
                  <a16:creationId xmlns:a16="http://schemas.microsoft.com/office/drawing/2014/main" id="{BEA7B129-5BA2-1E80-7484-43DD174AAB31}"/>
                </a:ext>
                <a:ext uri="{C183D7F6-B498-43B3-948B-1728B52AA6E4}">
                  <adec:decorative xmlns:adec="http://schemas.microsoft.com/office/drawing/2017/decorative" val="0"/>
                </a:ext>
              </a:extLst>
            </p:cNvPr>
            <p:cNvCxnSpPr/>
            <p:nvPr/>
          </p:nvCxnSpPr>
          <p:spPr>
            <a:xfrm>
              <a:off x="1924050" y="1828800"/>
              <a:ext cx="1781175"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descr="An arrow points to a platelet">
              <a:extLst>
                <a:ext uri="{FF2B5EF4-FFF2-40B4-BE49-F238E27FC236}">
                  <a16:creationId xmlns:a16="http://schemas.microsoft.com/office/drawing/2014/main" id="{4A7A38B0-552A-220A-8E39-B77D0C124B23}"/>
                </a:ext>
                <a:ext uri="{C183D7F6-B498-43B3-948B-1728B52AA6E4}">
                  <adec:decorative xmlns:adec="http://schemas.microsoft.com/office/drawing/2017/decorative" val="0"/>
                </a:ext>
              </a:extLst>
            </p:cNvPr>
            <p:cNvCxnSpPr/>
            <p:nvPr/>
          </p:nvCxnSpPr>
          <p:spPr>
            <a:xfrm>
              <a:off x="1930400" y="2743200"/>
              <a:ext cx="16510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descr="An arrow points to a neutrophil (white blood cell)">
              <a:extLst>
                <a:ext uri="{FF2B5EF4-FFF2-40B4-BE49-F238E27FC236}">
                  <a16:creationId xmlns:a16="http://schemas.microsoft.com/office/drawing/2014/main" id="{1D7DAB9E-A0CD-8E26-2260-44BB19427BD6}"/>
                </a:ext>
                <a:ext uri="{C183D7F6-B498-43B3-948B-1728B52AA6E4}">
                  <adec:decorative xmlns:adec="http://schemas.microsoft.com/office/drawing/2017/decorative" val="0"/>
                </a:ext>
              </a:extLst>
            </p:cNvPr>
            <p:cNvCxnSpPr>
              <a:stCxn id="39941" idx="3"/>
            </p:cNvCxnSpPr>
            <p:nvPr/>
          </p:nvCxnSpPr>
          <p:spPr>
            <a:xfrm>
              <a:off x="1933575" y="3448050"/>
              <a:ext cx="3484563" cy="571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descr="A line leads to an arrow pointing to a lymphocyte (white blood cell)">
              <a:extLst>
                <a:ext uri="{FF2B5EF4-FFF2-40B4-BE49-F238E27FC236}">
                  <a16:creationId xmlns:a16="http://schemas.microsoft.com/office/drawing/2014/main" id="{7CA02B27-C86F-9304-34A3-2B6945875D2F}"/>
                </a:ext>
                <a:ext uri="{C183D7F6-B498-43B3-948B-1728B52AA6E4}">
                  <adec:decorative xmlns:adec="http://schemas.microsoft.com/office/drawing/2017/decorative" val="0"/>
                </a:ext>
              </a:extLst>
            </p:cNvPr>
            <p:cNvCxnSpPr>
              <a:endCxn id="39940" idx="3"/>
            </p:cNvCxnSpPr>
            <p:nvPr/>
          </p:nvCxnSpPr>
          <p:spPr>
            <a:xfrm flipH="1" flipV="1">
              <a:off x="1955800" y="4249738"/>
              <a:ext cx="3987800" cy="1746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descr="An arrow points to a lymphocyte (white blood cell)">
              <a:extLst>
                <a:ext uri="{FF2B5EF4-FFF2-40B4-BE49-F238E27FC236}">
                  <a16:creationId xmlns:a16="http://schemas.microsoft.com/office/drawing/2014/main" id="{9BAD31A0-9F86-3E9E-0EF0-0C8D840FAB30}"/>
                </a:ext>
                <a:ext uri="{C183D7F6-B498-43B3-948B-1728B52AA6E4}">
                  <adec:decorative xmlns:adec="http://schemas.microsoft.com/office/drawing/2017/decorative" val="0"/>
                </a:ext>
              </a:extLst>
            </p:cNvPr>
            <p:cNvCxnSpPr/>
            <p:nvPr/>
          </p:nvCxnSpPr>
          <p:spPr>
            <a:xfrm flipV="1">
              <a:off x="5943600" y="3625850"/>
              <a:ext cx="0" cy="6413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descr="An arrow points to the plasma">
              <a:extLst>
                <a:ext uri="{FF2B5EF4-FFF2-40B4-BE49-F238E27FC236}">
                  <a16:creationId xmlns:a16="http://schemas.microsoft.com/office/drawing/2014/main" id="{E00D9C41-C46C-B617-81A1-05F9C76FD7F9}"/>
                </a:ext>
                <a:ext uri="{C183D7F6-B498-43B3-948B-1728B52AA6E4}">
                  <adec:decorative xmlns:adec="http://schemas.microsoft.com/office/drawing/2017/decorative" val="0"/>
                </a:ext>
              </a:extLst>
            </p:cNvPr>
            <p:cNvCxnSpPr/>
            <p:nvPr/>
          </p:nvCxnSpPr>
          <p:spPr>
            <a:xfrm>
              <a:off x="1960563" y="5715000"/>
              <a:ext cx="1392237"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descr="400X">
              <a:extLst>
                <a:ext uri="{FF2B5EF4-FFF2-40B4-BE49-F238E27FC236}">
                  <a16:creationId xmlns:a16="http://schemas.microsoft.com/office/drawing/2014/main" id="{1B02FBFD-7D84-2B07-6D4C-EBB904B40BD4}"/>
                </a:ext>
              </a:extLst>
            </p:cNvPr>
            <p:cNvSpPr/>
            <p:nvPr/>
          </p:nvSpPr>
          <p:spPr>
            <a:xfrm>
              <a:off x="8145463" y="5862638"/>
              <a:ext cx="820737" cy="461962"/>
            </a:xfrm>
            <a:prstGeom prst="rect">
              <a:avLst/>
            </a:prstGeom>
          </p:spPr>
          <p:txBody>
            <a:bodyPr wrap="none">
              <a:spAutoFit/>
            </a:bodyPr>
            <a:lstStyle/>
            <a:p>
              <a:pPr>
                <a:defRPr/>
              </a:pPr>
              <a:r>
                <a:rPr lang="en-US" altLang="en-US" sz="2400" b="1" dirty="0">
                  <a:solidFill>
                    <a:prstClr val="black"/>
                  </a:solidFill>
                  <a:latin typeface="Calibri"/>
                  <a:ea typeface="+mj-ea"/>
                  <a:cs typeface="+mj-cs"/>
                </a:rPr>
                <a:t>400X</a:t>
              </a:r>
              <a:endParaRPr lang="en-US" dirty="0">
                <a:cs typeface="Arial"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descr="Loose (Areolar) Connective Tissue (2 of 2) &#10;">
            <a:extLst>
              <a:ext uri="{FF2B5EF4-FFF2-40B4-BE49-F238E27FC236}">
                <a16:creationId xmlns:a16="http://schemas.microsoft.com/office/drawing/2014/main" id="{FB88B786-058B-37C5-B331-095C510D2585}"/>
              </a:ext>
            </a:extLst>
          </p:cNvPr>
          <p:cNvSpPr>
            <a:spLocks noGrp="1"/>
          </p:cNvSpPr>
          <p:nvPr>
            <p:ph type="title"/>
          </p:nvPr>
        </p:nvSpPr>
        <p:spPr>
          <a:xfrm>
            <a:off x="0" y="228600"/>
            <a:ext cx="9144000" cy="457200"/>
          </a:xfrm>
        </p:spPr>
        <p:txBody>
          <a:bodyPr/>
          <a:lstStyle/>
          <a:p>
            <a:pPr algn="ctr" eaLnBrk="1" hangingPunct="1"/>
            <a:r>
              <a:rPr lang="en-US" altLang="en-US" sz="3200" dirty="0"/>
              <a:t>Loose (Areolar) Connective Tissue (2 of 2) </a:t>
            </a:r>
          </a:p>
        </p:txBody>
      </p:sp>
      <p:sp>
        <p:nvSpPr>
          <p:cNvPr id="13" name="Rectangle 12">
            <a:extLst>
              <a:ext uri="{FF2B5EF4-FFF2-40B4-BE49-F238E27FC236}">
                <a16:creationId xmlns:a16="http://schemas.microsoft.com/office/drawing/2014/main" id="{05E71243-AED0-EAC5-325D-EAB70F38074B}"/>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is a microscopic view of loose (areolar) connective tissue at 400x magnification. It features a network of various fibers spread across a light purple and pink background. Prominent elements include collagen fibers, seen as thicker, pinkish strands, and thinner elastic fibers, depicted as dark, wavy lines. Dark purple clusters represent fibroblast nuclei, which are labeled along with other components. The image's texture highlights the loose, fibrous nature of the tissue. Ground substance, occupying the spaces between fibers, is indicated in the image.">
            <a:extLst>
              <a:ext uri="{FF2B5EF4-FFF2-40B4-BE49-F238E27FC236}">
                <a16:creationId xmlns:a16="http://schemas.microsoft.com/office/drawing/2014/main" id="{6153CC08-62B1-0203-DD04-4B4D5B047B33}"/>
              </a:ext>
            </a:extLst>
          </p:cNvPr>
          <p:cNvGrpSpPr/>
          <p:nvPr/>
        </p:nvGrpSpPr>
        <p:grpSpPr>
          <a:xfrm>
            <a:off x="152400" y="838200"/>
            <a:ext cx="8870950" cy="5562600"/>
            <a:chOff x="152400" y="838200"/>
            <a:chExt cx="8870950" cy="5562600"/>
          </a:xfrm>
        </p:grpSpPr>
        <p:sp>
          <p:nvSpPr>
            <p:cNvPr id="22536" name="TextBox 16" descr="Fibroblast  nucleus&#10;">
              <a:extLst>
                <a:ext uri="{FF2B5EF4-FFF2-40B4-BE49-F238E27FC236}">
                  <a16:creationId xmlns:a16="http://schemas.microsoft.com/office/drawing/2014/main" id="{2165930B-C87B-3667-943B-A0019D37E57E}"/>
                </a:ext>
              </a:extLst>
            </p:cNvPr>
            <p:cNvSpPr txBox="1">
              <a:spLocks noChangeArrowheads="1"/>
            </p:cNvSpPr>
            <p:nvPr/>
          </p:nvSpPr>
          <p:spPr bwMode="auto">
            <a:xfrm>
              <a:off x="176213" y="1676400"/>
              <a:ext cx="1271587" cy="646113"/>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Fibroblast  nucleus</a:t>
              </a:r>
            </a:p>
          </p:txBody>
        </p:sp>
        <p:sp>
          <p:nvSpPr>
            <p:cNvPr id="22535" name="TextBox 14" descr="Collagen fiber&#10;">
              <a:extLst>
                <a:ext uri="{FF2B5EF4-FFF2-40B4-BE49-F238E27FC236}">
                  <a16:creationId xmlns:a16="http://schemas.microsoft.com/office/drawing/2014/main" id="{2DC14AA0-D29F-9F0F-5BA4-81114F75D7AA}"/>
                </a:ext>
                <a:ext uri="{C183D7F6-B498-43B3-948B-1728B52AA6E4}">
                  <adec:decorative xmlns:adec="http://schemas.microsoft.com/office/drawing/2017/decorative" val="0"/>
                </a:ext>
              </a:extLst>
            </p:cNvPr>
            <p:cNvSpPr txBox="1">
              <a:spLocks noChangeArrowheads="1"/>
            </p:cNvSpPr>
            <p:nvPr/>
          </p:nvSpPr>
          <p:spPr bwMode="auto">
            <a:xfrm>
              <a:off x="158750" y="2935288"/>
              <a:ext cx="1271588" cy="64611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Collagen fiber</a:t>
              </a:r>
            </a:p>
          </p:txBody>
        </p:sp>
        <p:sp>
          <p:nvSpPr>
            <p:cNvPr id="22537" name="TextBox 17" descr="Elastic fiber&#10;">
              <a:extLst>
                <a:ext uri="{FF2B5EF4-FFF2-40B4-BE49-F238E27FC236}">
                  <a16:creationId xmlns:a16="http://schemas.microsoft.com/office/drawing/2014/main" id="{3CBFF056-1490-654E-765E-7CDAF6EBEA9A}"/>
                </a:ext>
                <a:ext uri="{C183D7F6-B498-43B3-948B-1728B52AA6E4}">
                  <adec:decorative xmlns:adec="http://schemas.microsoft.com/office/drawing/2017/decorative" val="0"/>
                </a:ext>
              </a:extLst>
            </p:cNvPr>
            <p:cNvSpPr txBox="1">
              <a:spLocks noChangeArrowheads="1"/>
            </p:cNvSpPr>
            <p:nvPr/>
          </p:nvSpPr>
          <p:spPr bwMode="auto">
            <a:xfrm>
              <a:off x="152400" y="4154488"/>
              <a:ext cx="1271588" cy="64611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Elastic fiber</a:t>
              </a:r>
            </a:p>
          </p:txBody>
        </p:sp>
        <p:sp>
          <p:nvSpPr>
            <p:cNvPr id="22539" name="TextBox 32" descr="Ground substance&#10;">
              <a:extLst>
                <a:ext uri="{FF2B5EF4-FFF2-40B4-BE49-F238E27FC236}">
                  <a16:creationId xmlns:a16="http://schemas.microsoft.com/office/drawing/2014/main" id="{29CCEA2E-12E5-3B76-9E69-1DF964DCCEA9}"/>
                </a:ext>
              </a:extLst>
            </p:cNvPr>
            <p:cNvSpPr txBox="1">
              <a:spLocks noChangeArrowheads="1"/>
            </p:cNvSpPr>
            <p:nvPr/>
          </p:nvSpPr>
          <p:spPr bwMode="auto">
            <a:xfrm>
              <a:off x="158750" y="5600700"/>
              <a:ext cx="1271588" cy="6477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Ground substance</a:t>
              </a:r>
            </a:p>
          </p:txBody>
        </p:sp>
        <p:pic>
          <p:nvPicPr>
            <p:cNvPr id="22530" name="Picture 2" descr="Loose (Areolar) Connective Tissue 400X&#10;">
              <a:extLst>
                <a:ext uri="{FF2B5EF4-FFF2-40B4-BE49-F238E27FC236}">
                  <a16:creationId xmlns:a16="http://schemas.microsoft.com/office/drawing/2014/main" id="{4E536046-9CE5-9160-33CC-67904B7DB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38200"/>
              <a:ext cx="7416800" cy="5562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Straight Arrow Connector 10" descr="An arrow points to a fibroblast nucleus">
              <a:extLst>
                <a:ext uri="{FF2B5EF4-FFF2-40B4-BE49-F238E27FC236}">
                  <a16:creationId xmlns:a16="http://schemas.microsoft.com/office/drawing/2014/main" id="{292BAB19-9AB8-4DCD-819E-26C767BF0FBA}"/>
                </a:ext>
                <a:ext uri="{C183D7F6-B498-43B3-948B-1728B52AA6E4}">
                  <adec:decorative xmlns:adec="http://schemas.microsoft.com/office/drawing/2017/decorative" val="0"/>
                </a:ext>
              </a:extLst>
            </p:cNvPr>
            <p:cNvCxnSpPr/>
            <p:nvPr/>
          </p:nvCxnSpPr>
          <p:spPr>
            <a:xfrm>
              <a:off x="1447800" y="1981200"/>
              <a:ext cx="201295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descr="An arrow points to a collagen fiber">
              <a:extLst>
                <a:ext uri="{FF2B5EF4-FFF2-40B4-BE49-F238E27FC236}">
                  <a16:creationId xmlns:a16="http://schemas.microsoft.com/office/drawing/2014/main" id="{007EA224-4235-5621-988C-35194EA425FE}"/>
                </a:ext>
                <a:ext uri="{C183D7F6-B498-43B3-948B-1728B52AA6E4}">
                  <adec:decorative xmlns:adec="http://schemas.microsoft.com/office/drawing/2017/decorative" val="0"/>
                </a:ext>
              </a:extLst>
            </p:cNvPr>
            <p:cNvCxnSpPr/>
            <p:nvPr/>
          </p:nvCxnSpPr>
          <p:spPr>
            <a:xfrm flipV="1">
              <a:off x="1430338" y="3257550"/>
              <a:ext cx="3811587" cy="190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n arrow points to an elastic fiber">
              <a:extLst>
                <a:ext uri="{FF2B5EF4-FFF2-40B4-BE49-F238E27FC236}">
                  <a16:creationId xmlns:a16="http://schemas.microsoft.com/office/drawing/2014/main" id="{D4479EB4-76A7-B435-CAF6-50CF5AA68F96}"/>
                </a:ext>
                <a:ext uri="{C183D7F6-B498-43B3-948B-1728B52AA6E4}">
                  <adec:decorative xmlns:adec="http://schemas.microsoft.com/office/drawing/2017/decorative" val="0"/>
                </a:ext>
              </a:extLst>
            </p:cNvPr>
            <p:cNvCxnSpPr/>
            <p:nvPr/>
          </p:nvCxnSpPr>
          <p:spPr>
            <a:xfrm flipV="1">
              <a:off x="1430338" y="4478338"/>
              <a:ext cx="990600" cy="1746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descr="An arrow points to the ground substance">
              <a:extLst>
                <a:ext uri="{FF2B5EF4-FFF2-40B4-BE49-F238E27FC236}">
                  <a16:creationId xmlns:a16="http://schemas.microsoft.com/office/drawing/2014/main" id="{C06F820F-D20F-8EAA-B08A-99564C6DA9BE}"/>
                </a:ext>
                <a:ext uri="{C183D7F6-B498-43B3-948B-1728B52AA6E4}">
                  <adec:decorative xmlns:adec="http://schemas.microsoft.com/office/drawing/2017/decorative" val="0"/>
                </a:ext>
              </a:extLst>
            </p:cNvPr>
            <p:cNvCxnSpPr/>
            <p:nvPr/>
          </p:nvCxnSpPr>
          <p:spPr>
            <a:xfrm>
              <a:off x="1430338" y="5943600"/>
              <a:ext cx="2525712"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541" name="Rectangle 1">
              <a:extLst>
                <a:ext uri="{FF2B5EF4-FFF2-40B4-BE49-F238E27FC236}">
                  <a16:creationId xmlns:a16="http://schemas.microsoft.com/office/drawing/2014/main" id="{39944C15-625E-67FA-DE0A-736C3568873F}"/>
                </a:ext>
              </a:extLst>
            </p:cNvPr>
            <p:cNvSpPr>
              <a:spLocks noChangeArrowheads="1"/>
            </p:cNvSpPr>
            <p:nvPr/>
          </p:nvSpPr>
          <p:spPr bwMode="auto">
            <a:xfrm>
              <a:off x="8361363" y="6021388"/>
              <a:ext cx="661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solidFill>
                    <a:srgbClr val="FFFF00"/>
                  </a:solidFill>
                </a:rPr>
                <a:t>400X</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dipose Connective Tissue (1 of 3)">
            <a:extLst>
              <a:ext uri="{FF2B5EF4-FFF2-40B4-BE49-F238E27FC236}">
                <a16:creationId xmlns:a16="http://schemas.microsoft.com/office/drawing/2014/main" id="{A3442DCD-A305-5505-7131-0E3F74557A37}"/>
              </a:ext>
            </a:extLst>
          </p:cNvPr>
          <p:cNvSpPr>
            <a:spLocks noGrp="1"/>
          </p:cNvSpPr>
          <p:nvPr>
            <p:ph type="title"/>
          </p:nvPr>
        </p:nvSpPr>
        <p:spPr>
          <a:xfrm>
            <a:off x="0" y="0"/>
            <a:ext cx="9144000" cy="685800"/>
          </a:xfrm>
        </p:spPr>
        <p:txBody>
          <a:bodyPr/>
          <a:lstStyle/>
          <a:p>
            <a:r>
              <a:rPr kumimoji="0" lang="en-US" altLang="en-US" sz="3200" b="1" i="0" u="none" strike="noStrike" kern="1200" cap="none" spc="0" normalizeH="0" baseline="0" noProof="0" dirty="0">
                <a:ln>
                  <a:noFill/>
                </a:ln>
                <a:solidFill>
                  <a:prstClr val="black"/>
                </a:solidFill>
                <a:effectLst/>
                <a:uLnTx/>
                <a:uFillTx/>
                <a:latin typeface="Calibri"/>
                <a:ea typeface="+mj-ea"/>
                <a:cs typeface="+mj-cs"/>
              </a:rPr>
              <a:t>Adipose Connective Tissue (1 of 3)</a:t>
            </a:r>
            <a:endParaRPr lang="en-US" dirty="0"/>
          </a:p>
        </p:txBody>
      </p:sp>
      <p:pic>
        <p:nvPicPr>
          <p:cNvPr id="9" name="Picture 8" descr="Microscopic views of adipose connective tissue at different magnifications: one at 100X and three at 400X.">
            <a:extLst>
              <a:ext uri="{FF2B5EF4-FFF2-40B4-BE49-F238E27FC236}">
                <a16:creationId xmlns:a16="http://schemas.microsoft.com/office/drawing/2014/main" id="{AE43272C-E491-5CE9-7FD0-F045A1756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685800"/>
            <a:ext cx="8458200" cy="6016200"/>
          </a:xfrm>
          <a:prstGeom prst="rect">
            <a:avLst/>
          </a:prstGeom>
        </p:spPr>
      </p:pic>
    </p:spTree>
    <p:extLst>
      <p:ext uri="{BB962C8B-B14F-4D97-AF65-F5344CB8AC3E}">
        <p14:creationId xmlns:p14="http://schemas.microsoft.com/office/powerpoint/2010/main" val="3183863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dipose Connective Tissue (2 of 3)">
            <a:extLst>
              <a:ext uri="{FF2B5EF4-FFF2-40B4-BE49-F238E27FC236}">
                <a16:creationId xmlns:a16="http://schemas.microsoft.com/office/drawing/2014/main" id="{6B66869A-B544-BD7E-AFC3-5647F25C81D2}"/>
              </a:ext>
            </a:extLst>
          </p:cNvPr>
          <p:cNvSpPr>
            <a:spLocks noGrp="1"/>
          </p:cNvSpPr>
          <p:nvPr>
            <p:ph type="title"/>
          </p:nvPr>
        </p:nvSpPr>
        <p:spPr>
          <a:xfrm>
            <a:off x="0" y="0"/>
            <a:ext cx="9144000" cy="1143000"/>
          </a:xfrm>
        </p:spPr>
        <p:txBody>
          <a:bodyPr/>
          <a:lstStyle/>
          <a:p>
            <a:r>
              <a:rPr kumimoji="0" lang="en-US" altLang="en-US" sz="3200" b="1" i="0" u="none" strike="noStrike" kern="1200" cap="none" spc="0" normalizeH="0" baseline="0" noProof="0" dirty="0">
                <a:ln>
                  <a:noFill/>
                </a:ln>
                <a:solidFill>
                  <a:prstClr val="black"/>
                </a:solidFill>
                <a:effectLst/>
                <a:uLnTx/>
                <a:uFillTx/>
                <a:latin typeface="Calibri"/>
                <a:ea typeface="+mj-ea"/>
                <a:cs typeface="+mj-cs"/>
              </a:rPr>
              <a:t>Adipose Connective Tissue (2 of 3)</a:t>
            </a:r>
            <a:endParaRPr lang="en-US" dirty="0"/>
          </a:p>
        </p:txBody>
      </p:sp>
      <p:pic>
        <p:nvPicPr>
          <p:cNvPr id="6" name="Content Placeholder 5" descr="The image is a microscopic view of adipose connective tissue at 400x magnification. The background is a light green, with several cells outlined by thin, dark borders. &#10;Within the tissue, three labels are present, pointing out different components of the tissue. &#10;&quot;Fat Droplet&quot; is marked, indicating the inside of the cells. &quot;Adipocyte&quot; points to a cell, and &quot;Adipocyte nucleus&quot; highlights a smaller, darker oval within the cell.">
            <a:extLst>
              <a:ext uri="{FF2B5EF4-FFF2-40B4-BE49-F238E27FC236}">
                <a16:creationId xmlns:a16="http://schemas.microsoft.com/office/drawing/2014/main" id="{23766A11-2D7C-25ED-0372-DECEAFDE73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1" y="1143000"/>
            <a:ext cx="8748648" cy="5402171"/>
          </a:xfrm>
        </p:spPr>
      </p:pic>
    </p:spTree>
    <p:extLst>
      <p:ext uri="{BB962C8B-B14F-4D97-AF65-F5344CB8AC3E}">
        <p14:creationId xmlns:p14="http://schemas.microsoft.com/office/powerpoint/2010/main" val="2618628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descr="Adipose Connective Tissue (3 of 3) ">
            <a:extLst>
              <a:ext uri="{FF2B5EF4-FFF2-40B4-BE49-F238E27FC236}">
                <a16:creationId xmlns:a16="http://schemas.microsoft.com/office/drawing/2014/main" id="{F8521BD1-0056-E707-C4EB-AD8C79C35240}"/>
              </a:ext>
            </a:extLst>
          </p:cNvPr>
          <p:cNvSpPr>
            <a:spLocks noGrp="1"/>
          </p:cNvSpPr>
          <p:nvPr>
            <p:ph type="title"/>
          </p:nvPr>
        </p:nvSpPr>
        <p:spPr>
          <a:xfrm>
            <a:off x="0" y="152400"/>
            <a:ext cx="9144000" cy="533400"/>
          </a:xfrm>
        </p:spPr>
        <p:txBody>
          <a:bodyPr/>
          <a:lstStyle/>
          <a:p>
            <a:pPr algn="ctr" eaLnBrk="1" hangingPunct="1"/>
            <a:r>
              <a:rPr lang="en-US" altLang="en-US" sz="3200" dirty="0"/>
              <a:t>Adipose Connective Tissue (3 of 3) </a:t>
            </a:r>
            <a:endParaRPr lang="en-US" altLang="en-US" sz="2400" dirty="0"/>
          </a:p>
        </p:txBody>
      </p:sp>
      <p:grpSp>
        <p:nvGrpSpPr>
          <p:cNvPr id="2" name="Group 1" descr="The image depicts a microscopic view of adipose connective tissue. It shows a detailed section of the tissue stained in shades of pink and purple. The tissue is composed of large, irregularly shaped cells called adipocytes, with each cell containing a large, empty-looking space indicative of a fat droplet. Several adipocytes are visible, highlighted by arrows and labeled. Each adipocyte has a dark-staining, small nucleus pushed to the periphery due to the large fat droplet. The texture appears web-like, with connective fibers surrounding the adipocytes.">
            <a:extLst>
              <a:ext uri="{FF2B5EF4-FFF2-40B4-BE49-F238E27FC236}">
                <a16:creationId xmlns:a16="http://schemas.microsoft.com/office/drawing/2014/main" id="{CC0C5B1C-2E8E-5F03-2BA3-89F73C96149B}"/>
              </a:ext>
            </a:extLst>
          </p:cNvPr>
          <p:cNvGrpSpPr/>
          <p:nvPr/>
        </p:nvGrpSpPr>
        <p:grpSpPr>
          <a:xfrm>
            <a:off x="762000" y="1060450"/>
            <a:ext cx="8245475" cy="5126038"/>
            <a:chOff x="762000" y="1060450"/>
            <a:chExt cx="8245475" cy="5126038"/>
          </a:xfrm>
        </p:grpSpPr>
        <p:sp>
          <p:nvSpPr>
            <p:cNvPr id="25604" name="TextBox 14" descr="Adipocyte&#10; &#10;">
              <a:extLst>
                <a:ext uri="{FF2B5EF4-FFF2-40B4-BE49-F238E27FC236}">
                  <a16:creationId xmlns:a16="http://schemas.microsoft.com/office/drawing/2014/main" id="{30DF2689-E89B-6D63-1A30-3C9C6FD46FBA}"/>
                </a:ext>
              </a:extLst>
            </p:cNvPr>
            <p:cNvSpPr txBox="1">
              <a:spLocks noChangeArrowheads="1"/>
            </p:cNvSpPr>
            <p:nvPr/>
          </p:nvSpPr>
          <p:spPr bwMode="auto">
            <a:xfrm>
              <a:off x="762000" y="1969818"/>
              <a:ext cx="1295400" cy="37147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Adipocyte</a:t>
              </a:r>
            </a:p>
          </p:txBody>
        </p:sp>
        <p:sp>
          <p:nvSpPr>
            <p:cNvPr id="25605" name="TextBox 16" descr="Adipocyte nucleus&#10;">
              <a:extLst>
                <a:ext uri="{FF2B5EF4-FFF2-40B4-BE49-F238E27FC236}">
                  <a16:creationId xmlns:a16="http://schemas.microsoft.com/office/drawing/2014/main" id="{1DCFADD3-8778-F6E3-9BC5-EB4A63879C62}"/>
                </a:ext>
              </a:extLst>
            </p:cNvPr>
            <p:cNvSpPr txBox="1">
              <a:spLocks noChangeArrowheads="1"/>
            </p:cNvSpPr>
            <p:nvPr/>
          </p:nvSpPr>
          <p:spPr bwMode="auto">
            <a:xfrm>
              <a:off x="768350" y="3200400"/>
              <a:ext cx="1289050" cy="64611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Adipocyte</a:t>
              </a:r>
            </a:p>
            <a:p>
              <a:pPr algn="ctr" eaLnBrk="1" hangingPunct="1">
                <a:spcBef>
                  <a:spcPct val="0"/>
                </a:spcBef>
                <a:buFontTx/>
                <a:buNone/>
              </a:pPr>
              <a:r>
                <a:rPr lang="en-US" altLang="en-US" sz="1800" b="1" dirty="0"/>
                <a:t> nucleus</a:t>
              </a:r>
            </a:p>
          </p:txBody>
        </p:sp>
        <p:sp>
          <p:nvSpPr>
            <p:cNvPr id="25606" name="TextBox 17" descr="Fat Droplet&#10;">
              <a:extLst>
                <a:ext uri="{FF2B5EF4-FFF2-40B4-BE49-F238E27FC236}">
                  <a16:creationId xmlns:a16="http://schemas.microsoft.com/office/drawing/2014/main" id="{87A835A2-A781-91BA-85B8-583491B28CC2}"/>
                </a:ext>
              </a:extLst>
            </p:cNvPr>
            <p:cNvSpPr txBox="1">
              <a:spLocks noChangeArrowheads="1"/>
            </p:cNvSpPr>
            <p:nvPr/>
          </p:nvSpPr>
          <p:spPr bwMode="auto">
            <a:xfrm>
              <a:off x="762000" y="4231346"/>
              <a:ext cx="1295400" cy="3683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Fat Droplet</a:t>
              </a:r>
            </a:p>
          </p:txBody>
        </p:sp>
        <p:pic>
          <p:nvPicPr>
            <p:cNvPr id="25602" name="Picture 2" descr="Adipose Connective Tissue 400X&#10;">
              <a:extLst>
                <a:ext uri="{FF2B5EF4-FFF2-40B4-BE49-F238E27FC236}">
                  <a16:creationId xmlns:a16="http://schemas.microsoft.com/office/drawing/2014/main" id="{21C67AA5-3CFF-9257-A6FD-AD3705065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060450"/>
              <a:ext cx="6835775" cy="51260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Straight Arrow Connector 10" descr="An arrow points to an adipocyte">
              <a:extLst>
                <a:ext uri="{FF2B5EF4-FFF2-40B4-BE49-F238E27FC236}">
                  <a16:creationId xmlns:a16="http://schemas.microsoft.com/office/drawing/2014/main" id="{2DBA228F-7598-A12A-28D7-542BB2D69238}"/>
                </a:ext>
                <a:ext uri="{C183D7F6-B498-43B3-948B-1728B52AA6E4}">
                  <adec:decorative xmlns:adec="http://schemas.microsoft.com/office/drawing/2017/decorative" val="0"/>
                </a:ext>
              </a:extLst>
            </p:cNvPr>
            <p:cNvCxnSpPr>
              <a:cxnSpLocks/>
              <a:stCxn id="25604" idx="3"/>
            </p:cNvCxnSpPr>
            <p:nvPr/>
          </p:nvCxnSpPr>
          <p:spPr>
            <a:xfrm flipV="1">
              <a:off x="2057400" y="2123281"/>
              <a:ext cx="4065587" cy="32275"/>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descr="An arrow points to an adipocyte nucleus">
              <a:extLst>
                <a:ext uri="{FF2B5EF4-FFF2-40B4-BE49-F238E27FC236}">
                  <a16:creationId xmlns:a16="http://schemas.microsoft.com/office/drawing/2014/main" id="{5DC523AC-B339-E2AE-6FCF-A45B3F46F386}"/>
                </a:ext>
                <a:ext uri="{C183D7F6-B498-43B3-948B-1728B52AA6E4}">
                  <adec:decorative xmlns:adec="http://schemas.microsoft.com/office/drawing/2017/decorative" val="0"/>
                </a:ext>
              </a:extLst>
            </p:cNvPr>
            <p:cNvCxnSpPr>
              <a:cxnSpLocks/>
            </p:cNvCxnSpPr>
            <p:nvPr/>
          </p:nvCxnSpPr>
          <p:spPr>
            <a:xfrm>
              <a:off x="2057400" y="3513930"/>
              <a:ext cx="3733800"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n arrow points to a fat droplet">
              <a:extLst>
                <a:ext uri="{FF2B5EF4-FFF2-40B4-BE49-F238E27FC236}">
                  <a16:creationId xmlns:a16="http://schemas.microsoft.com/office/drawing/2014/main" id="{CEFF864B-7DC5-9E10-DE30-0500FEBF6268}"/>
                </a:ext>
                <a:ext uri="{C183D7F6-B498-43B3-948B-1728B52AA6E4}">
                  <adec:decorative xmlns:adec="http://schemas.microsoft.com/office/drawing/2017/decorative" val="0"/>
                </a:ext>
              </a:extLst>
            </p:cNvPr>
            <p:cNvCxnSpPr>
              <a:cxnSpLocks/>
            </p:cNvCxnSpPr>
            <p:nvPr/>
          </p:nvCxnSpPr>
          <p:spPr>
            <a:xfrm>
              <a:off x="2073275" y="4383228"/>
              <a:ext cx="2193925"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01F7FD71-0E40-AF58-4604-7A940CCE1010}"/>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612" name="Rectangle 2">
            <a:extLst>
              <a:ext uri="{FF2B5EF4-FFF2-40B4-BE49-F238E27FC236}">
                <a16:creationId xmlns:a16="http://schemas.microsoft.com/office/drawing/2014/main" id="{26E75AD3-5E4C-7DEE-8F1D-1BAAA5AD49E0}"/>
              </a:ext>
            </a:extLst>
          </p:cNvPr>
          <p:cNvSpPr>
            <a:spLocks noChangeArrowheads="1"/>
          </p:cNvSpPr>
          <p:nvPr/>
        </p:nvSpPr>
        <p:spPr bwMode="auto">
          <a:xfrm>
            <a:off x="8345488" y="5824538"/>
            <a:ext cx="661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t>400X</a:t>
            </a:r>
          </a:p>
        </p:txBody>
      </p:sp>
    </p:spTree>
    <p:extLst>
      <p:ext uri="{BB962C8B-B14F-4D97-AF65-F5344CB8AC3E}">
        <p14:creationId xmlns:p14="http://schemas.microsoft.com/office/powerpoint/2010/main" val="1163739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descr="Dense Regular Connective Tissue ">
            <a:extLst>
              <a:ext uri="{FF2B5EF4-FFF2-40B4-BE49-F238E27FC236}">
                <a16:creationId xmlns:a16="http://schemas.microsoft.com/office/drawing/2014/main" id="{777F04F0-5EC4-C902-9FB3-44E732BDEF35}"/>
              </a:ext>
            </a:extLst>
          </p:cNvPr>
          <p:cNvSpPr>
            <a:spLocks noGrp="1"/>
          </p:cNvSpPr>
          <p:nvPr>
            <p:ph type="title"/>
          </p:nvPr>
        </p:nvSpPr>
        <p:spPr>
          <a:xfrm>
            <a:off x="0" y="152400"/>
            <a:ext cx="9144000" cy="533400"/>
          </a:xfrm>
        </p:spPr>
        <p:txBody>
          <a:bodyPr/>
          <a:lstStyle/>
          <a:p>
            <a:pPr algn="ctr" eaLnBrk="1" hangingPunct="1"/>
            <a:r>
              <a:rPr lang="en-US" altLang="en-US" sz="3200" dirty="0"/>
              <a:t>Dense Regular Connective Tissue </a:t>
            </a:r>
            <a:endParaRPr lang="en-US" altLang="en-US" sz="2400" dirty="0"/>
          </a:p>
        </p:txBody>
      </p:sp>
      <p:sp>
        <p:nvSpPr>
          <p:cNvPr id="12" name="Rectangle 11">
            <a:extLst>
              <a:ext uri="{FF2B5EF4-FFF2-40B4-BE49-F238E27FC236}">
                <a16:creationId xmlns:a16="http://schemas.microsoft.com/office/drawing/2014/main" id="{9DB8C0B0-30CD-7AC4-744C-44773ABEE68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displays a microscopic view of dense regular connective tissue, magnified 400 times. The tissue is stained in vivid pink, creating a vibrant background. Dark purple lines and shapes spread throughout the image, representing collagen fiber bundles running horizontally. These fibers are parallel and densely packed, contributing to the uniformity of the tissue. Scattered within the pattern are dark, elongated shapes indicating fibroblast nuclei, which appear intermittently along the fibers. Labeled arrows point to the ground substance, collagen fiber bundles, and fibroblast nuclei, providing clarity on their locations.">
            <a:extLst>
              <a:ext uri="{FF2B5EF4-FFF2-40B4-BE49-F238E27FC236}">
                <a16:creationId xmlns:a16="http://schemas.microsoft.com/office/drawing/2014/main" id="{E03C227F-F4F5-1A39-B842-5CC6B1A761AA}"/>
              </a:ext>
            </a:extLst>
          </p:cNvPr>
          <p:cNvGrpSpPr/>
          <p:nvPr/>
        </p:nvGrpSpPr>
        <p:grpSpPr>
          <a:xfrm>
            <a:off x="222250" y="838200"/>
            <a:ext cx="8699500" cy="5491163"/>
            <a:chOff x="222250" y="838200"/>
            <a:chExt cx="8699500" cy="5491163"/>
          </a:xfrm>
        </p:grpSpPr>
        <p:sp>
          <p:nvSpPr>
            <p:cNvPr id="26628" name="TextBox 14" descr="Ground substance&#10;">
              <a:extLst>
                <a:ext uri="{FF2B5EF4-FFF2-40B4-BE49-F238E27FC236}">
                  <a16:creationId xmlns:a16="http://schemas.microsoft.com/office/drawing/2014/main" id="{D12A8537-840C-EAE9-1730-A41AC6898730}"/>
                </a:ext>
              </a:extLst>
            </p:cNvPr>
            <p:cNvSpPr txBox="1">
              <a:spLocks noChangeArrowheads="1"/>
            </p:cNvSpPr>
            <p:nvPr/>
          </p:nvSpPr>
          <p:spPr bwMode="auto">
            <a:xfrm>
              <a:off x="222250" y="1716088"/>
              <a:ext cx="1295400" cy="64611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Ground substance</a:t>
              </a:r>
            </a:p>
          </p:txBody>
        </p:sp>
        <p:sp>
          <p:nvSpPr>
            <p:cNvPr id="26629" name="TextBox 17" descr="Collagen fiber bundles&#10;">
              <a:extLst>
                <a:ext uri="{FF2B5EF4-FFF2-40B4-BE49-F238E27FC236}">
                  <a16:creationId xmlns:a16="http://schemas.microsoft.com/office/drawing/2014/main" id="{1FDC5B65-E216-0AA0-89D7-2BF30EB6C6F2}"/>
                </a:ext>
              </a:extLst>
            </p:cNvPr>
            <p:cNvSpPr txBox="1">
              <a:spLocks noChangeArrowheads="1"/>
            </p:cNvSpPr>
            <p:nvPr/>
          </p:nvSpPr>
          <p:spPr bwMode="auto">
            <a:xfrm>
              <a:off x="228600" y="3316288"/>
              <a:ext cx="1295400" cy="92392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Collagen fiber bundles</a:t>
              </a:r>
            </a:p>
          </p:txBody>
        </p:sp>
        <p:sp>
          <p:nvSpPr>
            <p:cNvPr id="26632" name="TextBox 32" descr="Fibroblast nucleus&#10;">
              <a:extLst>
                <a:ext uri="{FF2B5EF4-FFF2-40B4-BE49-F238E27FC236}">
                  <a16:creationId xmlns:a16="http://schemas.microsoft.com/office/drawing/2014/main" id="{B713AD0E-4ABF-7ECA-5559-1EF78E4AA71C}"/>
                </a:ext>
              </a:extLst>
            </p:cNvPr>
            <p:cNvSpPr txBox="1">
              <a:spLocks noChangeArrowheads="1"/>
            </p:cNvSpPr>
            <p:nvPr/>
          </p:nvSpPr>
          <p:spPr bwMode="auto">
            <a:xfrm>
              <a:off x="222250" y="4629150"/>
              <a:ext cx="1295400" cy="6477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Fibroblast nucleus</a:t>
              </a:r>
            </a:p>
          </p:txBody>
        </p:sp>
        <p:pic>
          <p:nvPicPr>
            <p:cNvPr id="26626" name="Picture 13" descr="Dense Regular Connective Tissue ">
              <a:extLst>
                <a:ext uri="{FF2B5EF4-FFF2-40B4-BE49-F238E27FC236}">
                  <a16:creationId xmlns:a16="http://schemas.microsoft.com/office/drawing/2014/main" id="{D51AEF26-4AE7-2461-948C-287F0BC29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38200"/>
              <a:ext cx="7321550" cy="54911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0" name="Straight Arrow Connector 19" descr="An arrow points to the ground substance">
              <a:extLst>
                <a:ext uri="{FF2B5EF4-FFF2-40B4-BE49-F238E27FC236}">
                  <a16:creationId xmlns:a16="http://schemas.microsoft.com/office/drawing/2014/main" id="{922863E3-FE5D-9600-21EE-1C7DCE3DD420}"/>
                </a:ext>
                <a:ext uri="{C183D7F6-B498-43B3-948B-1728B52AA6E4}">
                  <adec:decorative xmlns:adec="http://schemas.microsoft.com/office/drawing/2017/decorative" val="0"/>
                </a:ext>
              </a:extLst>
            </p:cNvPr>
            <p:cNvCxnSpPr/>
            <p:nvPr/>
          </p:nvCxnSpPr>
          <p:spPr>
            <a:xfrm>
              <a:off x="1517650" y="2025650"/>
              <a:ext cx="21590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descr="An arrow points to the ground substance">
              <a:extLst>
                <a:ext uri="{FF2B5EF4-FFF2-40B4-BE49-F238E27FC236}">
                  <a16:creationId xmlns:a16="http://schemas.microsoft.com/office/drawing/2014/main" id="{27456E8F-B192-9CDE-921E-3E504B682DB5}"/>
                </a:ext>
                <a:ext uri="{C183D7F6-B498-43B3-948B-1728B52AA6E4}">
                  <adec:decorative xmlns:adec="http://schemas.microsoft.com/office/drawing/2017/decorative" val="0"/>
                </a:ext>
              </a:extLst>
            </p:cNvPr>
            <p:cNvCxnSpPr/>
            <p:nvPr/>
          </p:nvCxnSpPr>
          <p:spPr>
            <a:xfrm>
              <a:off x="1751013" y="2036763"/>
              <a:ext cx="361950" cy="39211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descr="An arrow points to a collagen fiber bundle">
              <a:extLst>
                <a:ext uri="{FF2B5EF4-FFF2-40B4-BE49-F238E27FC236}">
                  <a16:creationId xmlns:a16="http://schemas.microsoft.com/office/drawing/2014/main" id="{1314CE52-FC72-8074-10D1-D11FF3ADFCCC}"/>
                </a:ext>
                <a:ext uri="{C183D7F6-B498-43B3-948B-1728B52AA6E4}">
                  <adec:decorative xmlns:adec="http://schemas.microsoft.com/office/drawing/2017/decorative" val="0"/>
                </a:ext>
              </a:extLst>
            </p:cNvPr>
            <p:cNvCxnSpPr/>
            <p:nvPr/>
          </p:nvCxnSpPr>
          <p:spPr>
            <a:xfrm>
              <a:off x="1524000" y="3778250"/>
              <a:ext cx="2627313"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descr="An arrow points to a collagen fiber bundle">
              <a:extLst>
                <a:ext uri="{FF2B5EF4-FFF2-40B4-BE49-F238E27FC236}">
                  <a16:creationId xmlns:a16="http://schemas.microsoft.com/office/drawing/2014/main" id="{461C65C4-DFDC-C8EC-CE15-9FCFC53E1ABF}"/>
                </a:ext>
                <a:ext uri="{C183D7F6-B498-43B3-948B-1728B52AA6E4}">
                  <adec:decorative xmlns:adec="http://schemas.microsoft.com/office/drawing/2017/decorative" val="0"/>
                </a:ext>
              </a:extLst>
            </p:cNvPr>
            <p:cNvCxnSpPr/>
            <p:nvPr/>
          </p:nvCxnSpPr>
          <p:spPr>
            <a:xfrm flipV="1">
              <a:off x="3124200" y="3048000"/>
              <a:ext cx="723900" cy="7302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descr="An arrow points to a fibroblast nucleus">
              <a:extLst>
                <a:ext uri="{FF2B5EF4-FFF2-40B4-BE49-F238E27FC236}">
                  <a16:creationId xmlns:a16="http://schemas.microsoft.com/office/drawing/2014/main" id="{F8A3A113-4070-A96E-EF12-EBA6F90C7EE2}"/>
                </a:ext>
                <a:ext uri="{C183D7F6-B498-43B3-948B-1728B52AA6E4}">
                  <adec:decorative xmlns:adec="http://schemas.microsoft.com/office/drawing/2017/decorative" val="0"/>
                </a:ext>
              </a:extLst>
            </p:cNvPr>
            <p:cNvCxnSpPr>
              <a:stCxn id="26632" idx="3"/>
            </p:cNvCxnSpPr>
            <p:nvPr/>
          </p:nvCxnSpPr>
          <p:spPr>
            <a:xfrm>
              <a:off x="1517650" y="4953000"/>
              <a:ext cx="669925"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descr="400X&#10;">
              <a:extLst>
                <a:ext uri="{FF2B5EF4-FFF2-40B4-BE49-F238E27FC236}">
                  <a16:creationId xmlns:a16="http://schemas.microsoft.com/office/drawing/2014/main" id="{8D6F6FD8-99B2-2FFA-0E9C-9A9AA7D2240D}"/>
                </a:ext>
              </a:extLst>
            </p:cNvPr>
            <p:cNvSpPr/>
            <p:nvPr/>
          </p:nvSpPr>
          <p:spPr>
            <a:xfrm>
              <a:off x="8101013" y="5867400"/>
              <a:ext cx="820737" cy="461963"/>
            </a:xfrm>
            <a:prstGeom prst="rect">
              <a:avLst/>
            </a:prstGeom>
          </p:spPr>
          <p:txBody>
            <a:bodyPr wrap="none">
              <a:spAutoFit/>
            </a:bodyPr>
            <a:lstStyle/>
            <a:p>
              <a:pPr>
                <a:defRPr/>
              </a:pPr>
              <a:r>
                <a:rPr lang="en-US" altLang="en-US" sz="2400" b="1" dirty="0">
                  <a:solidFill>
                    <a:prstClr val="black"/>
                  </a:solidFill>
                  <a:latin typeface="Calibri"/>
                  <a:ea typeface="+mj-ea"/>
                  <a:cs typeface="+mj-cs"/>
                </a:rPr>
                <a:t>400X</a:t>
              </a:r>
              <a:endParaRPr lang="en-US" dirty="0">
                <a:cs typeface="Arial"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1" descr="Dense Irregular Connective Tissue ">
            <a:extLst>
              <a:ext uri="{FF2B5EF4-FFF2-40B4-BE49-F238E27FC236}">
                <a16:creationId xmlns:a16="http://schemas.microsoft.com/office/drawing/2014/main" id="{CB9CD5DE-5829-4710-74C1-98C097E797ED}"/>
              </a:ext>
            </a:extLst>
          </p:cNvPr>
          <p:cNvSpPr>
            <a:spLocks noGrp="1"/>
          </p:cNvSpPr>
          <p:nvPr>
            <p:ph type="title"/>
          </p:nvPr>
        </p:nvSpPr>
        <p:spPr>
          <a:xfrm>
            <a:off x="0" y="152400"/>
            <a:ext cx="9144000" cy="609600"/>
          </a:xfrm>
        </p:spPr>
        <p:txBody>
          <a:bodyPr/>
          <a:lstStyle/>
          <a:p>
            <a:pPr algn="ctr" eaLnBrk="1" hangingPunct="1"/>
            <a:r>
              <a:rPr lang="en-US" altLang="en-US" sz="3200" dirty="0"/>
              <a:t>Dense Irregular Connective Tissue </a:t>
            </a:r>
          </a:p>
        </p:txBody>
      </p:sp>
      <p:grpSp>
        <p:nvGrpSpPr>
          <p:cNvPr id="2" name="Group 1" descr="The image displays a microscopic view of dense irregular connective tissue, characterized by a complex arrangement of wavy, intertwined pink collagen fiber bundles. Between the fibers, several small, dark-stained fibroblast nuclei are visible. The spaces among the fibers contain a lighter pink ground substance. The image has labels identifying these components: &quot;Fibroblast nucleus,&quot; &quot;Collagen fiber bundles,&quot; and &quot;Ground substance,&quot; with arrows pointing to the respective structures.">
            <a:extLst>
              <a:ext uri="{FF2B5EF4-FFF2-40B4-BE49-F238E27FC236}">
                <a16:creationId xmlns:a16="http://schemas.microsoft.com/office/drawing/2014/main" id="{3CEA4301-8992-A637-DB51-C11EC2E14F32}"/>
              </a:ext>
            </a:extLst>
          </p:cNvPr>
          <p:cNvGrpSpPr/>
          <p:nvPr/>
        </p:nvGrpSpPr>
        <p:grpSpPr>
          <a:xfrm>
            <a:off x="425450" y="1035050"/>
            <a:ext cx="8542338" cy="4908550"/>
            <a:chOff x="425450" y="1035050"/>
            <a:chExt cx="8542338" cy="4908550"/>
          </a:xfrm>
        </p:grpSpPr>
        <p:sp>
          <p:nvSpPr>
            <p:cNvPr id="27656" name="TextBox 32" descr="Fibroblast nucleus&#10;">
              <a:extLst>
                <a:ext uri="{FF2B5EF4-FFF2-40B4-BE49-F238E27FC236}">
                  <a16:creationId xmlns:a16="http://schemas.microsoft.com/office/drawing/2014/main" id="{26E54C6B-9F51-F38E-4680-4A85C7BF8081}"/>
                </a:ext>
              </a:extLst>
            </p:cNvPr>
            <p:cNvSpPr txBox="1">
              <a:spLocks noChangeArrowheads="1"/>
            </p:cNvSpPr>
            <p:nvPr/>
          </p:nvSpPr>
          <p:spPr bwMode="auto">
            <a:xfrm>
              <a:off x="457200" y="1790700"/>
              <a:ext cx="1295400" cy="6477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Fibroblast nucleus</a:t>
              </a:r>
            </a:p>
          </p:txBody>
        </p:sp>
        <p:sp>
          <p:nvSpPr>
            <p:cNvPr id="27653" name="TextBox 17" descr="Collagen fiber bundles&#10;">
              <a:extLst>
                <a:ext uri="{FF2B5EF4-FFF2-40B4-BE49-F238E27FC236}">
                  <a16:creationId xmlns:a16="http://schemas.microsoft.com/office/drawing/2014/main" id="{7023757B-2582-04EE-24C5-2BBCB6B8228D}"/>
                </a:ext>
              </a:extLst>
            </p:cNvPr>
            <p:cNvSpPr txBox="1">
              <a:spLocks noChangeArrowheads="1"/>
            </p:cNvSpPr>
            <p:nvPr/>
          </p:nvSpPr>
          <p:spPr bwMode="auto">
            <a:xfrm>
              <a:off x="427038" y="4029075"/>
              <a:ext cx="1295400" cy="92392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Collagen fiber bundles</a:t>
              </a:r>
            </a:p>
          </p:txBody>
        </p:sp>
        <p:sp>
          <p:nvSpPr>
            <p:cNvPr id="27652" name="TextBox 14" descr="Ground substance&#10;">
              <a:extLst>
                <a:ext uri="{FF2B5EF4-FFF2-40B4-BE49-F238E27FC236}">
                  <a16:creationId xmlns:a16="http://schemas.microsoft.com/office/drawing/2014/main" id="{ED9645CF-2F80-53D9-02F1-3157BD2F4855}"/>
                </a:ext>
              </a:extLst>
            </p:cNvPr>
            <p:cNvSpPr txBox="1">
              <a:spLocks noChangeArrowheads="1"/>
            </p:cNvSpPr>
            <p:nvPr/>
          </p:nvSpPr>
          <p:spPr bwMode="auto">
            <a:xfrm>
              <a:off x="425450" y="5221288"/>
              <a:ext cx="1295400" cy="64611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Ground substance</a:t>
              </a:r>
            </a:p>
          </p:txBody>
        </p:sp>
        <p:pic>
          <p:nvPicPr>
            <p:cNvPr id="27650" name="Picture 2" descr="Dense Irregular Connective Tissue 400X">
              <a:extLst>
                <a:ext uri="{FF2B5EF4-FFF2-40B4-BE49-F238E27FC236}">
                  <a16:creationId xmlns:a16="http://schemas.microsoft.com/office/drawing/2014/main" id="{3C7FDF03-392E-10F8-0D48-3CFC84018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54" b="3754"/>
            <a:stretch>
              <a:fillRect/>
            </a:stretch>
          </p:blipFill>
          <p:spPr bwMode="auto">
            <a:xfrm>
              <a:off x="1892300" y="1035050"/>
              <a:ext cx="7075488" cy="4908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descr="An arrow points to a fibroblast nucleus">
              <a:extLst>
                <a:ext uri="{FF2B5EF4-FFF2-40B4-BE49-F238E27FC236}">
                  <a16:creationId xmlns:a16="http://schemas.microsoft.com/office/drawing/2014/main" id="{3A779719-076E-D1A7-32BC-645D3AFFD90C}"/>
                </a:ext>
                <a:ext uri="{C183D7F6-B498-43B3-948B-1728B52AA6E4}">
                  <adec:decorative xmlns:adec="http://schemas.microsoft.com/office/drawing/2017/decorative" val="0"/>
                </a:ext>
              </a:extLst>
            </p:cNvPr>
            <p:cNvCxnSpPr/>
            <p:nvPr/>
          </p:nvCxnSpPr>
          <p:spPr>
            <a:xfrm>
              <a:off x="1752600" y="2133600"/>
              <a:ext cx="1350963"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descr="An arrow points to a collagen fiber bundle">
              <a:extLst>
                <a:ext uri="{FF2B5EF4-FFF2-40B4-BE49-F238E27FC236}">
                  <a16:creationId xmlns:a16="http://schemas.microsoft.com/office/drawing/2014/main" id="{611B8669-B023-568C-B0A9-1D1C40B32119}"/>
                </a:ext>
                <a:ext uri="{C183D7F6-B498-43B3-948B-1728B52AA6E4}">
                  <adec:decorative xmlns:adec="http://schemas.microsoft.com/office/drawing/2017/decorative" val="0"/>
                </a:ext>
              </a:extLst>
            </p:cNvPr>
            <p:cNvCxnSpPr/>
            <p:nvPr/>
          </p:nvCxnSpPr>
          <p:spPr>
            <a:xfrm flipV="1">
              <a:off x="3276600" y="4114800"/>
              <a:ext cx="381000" cy="381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descr="An arrow points to a collagen fiber bundle">
              <a:extLst>
                <a:ext uri="{FF2B5EF4-FFF2-40B4-BE49-F238E27FC236}">
                  <a16:creationId xmlns:a16="http://schemas.microsoft.com/office/drawing/2014/main" id="{538B983F-D3DF-5845-B645-338996CBA441}"/>
                </a:ext>
                <a:ext uri="{C183D7F6-B498-43B3-948B-1728B52AA6E4}">
                  <adec:decorative xmlns:adec="http://schemas.microsoft.com/office/drawing/2017/decorative" val="0"/>
                </a:ext>
              </a:extLst>
            </p:cNvPr>
            <p:cNvCxnSpPr/>
            <p:nvPr/>
          </p:nvCxnSpPr>
          <p:spPr>
            <a:xfrm>
              <a:off x="1720850" y="4495800"/>
              <a:ext cx="2924175"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descr="An arrow points to the ground substance">
              <a:extLst>
                <a:ext uri="{FF2B5EF4-FFF2-40B4-BE49-F238E27FC236}">
                  <a16:creationId xmlns:a16="http://schemas.microsoft.com/office/drawing/2014/main" id="{418FE131-3A23-B609-2903-D68EB1C107A1}"/>
                </a:ext>
                <a:ext uri="{C183D7F6-B498-43B3-948B-1728B52AA6E4}">
                  <adec:decorative xmlns:adec="http://schemas.microsoft.com/office/drawing/2017/decorative" val="0"/>
                </a:ext>
              </a:extLst>
            </p:cNvPr>
            <p:cNvCxnSpPr/>
            <p:nvPr/>
          </p:nvCxnSpPr>
          <p:spPr>
            <a:xfrm>
              <a:off x="1720850" y="5562600"/>
              <a:ext cx="193675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9B324718-F2E7-A193-1FC8-639CAA1A50D1}"/>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660" name="Rectangle 1">
            <a:extLst>
              <a:ext uri="{FF2B5EF4-FFF2-40B4-BE49-F238E27FC236}">
                <a16:creationId xmlns:a16="http://schemas.microsoft.com/office/drawing/2014/main" id="{AF837BDE-0C44-F9E5-9F19-DE75A795B4D9}"/>
              </a:ext>
            </a:extLst>
          </p:cNvPr>
          <p:cNvSpPr>
            <a:spLocks noChangeArrowheads="1"/>
          </p:cNvSpPr>
          <p:nvPr/>
        </p:nvSpPr>
        <p:spPr bwMode="auto">
          <a:xfrm>
            <a:off x="8312150" y="5345113"/>
            <a:ext cx="661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t>400X</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yaline Cartilage Connective Tissue (1 of 2) ">
            <a:extLst>
              <a:ext uri="{FF2B5EF4-FFF2-40B4-BE49-F238E27FC236}">
                <a16:creationId xmlns:a16="http://schemas.microsoft.com/office/drawing/2014/main" id="{079B4AAF-85BF-684E-3809-EDAB416EBC0B}"/>
              </a:ext>
            </a:extLst>
          </p:cNvPr>
          <p:cNvSpPr>
            <a:spLocks noGrp="1"/>
          </p:cNvSpPr>
          <p:nvPr>
            <p:ph type="title"/>
          </p:nvPr>
        </p:nvSpPr>
        <p:spPr>
          <a:xfrm>
            <a:off x="0" y="228600"/>
            <a:ext cx="9144000" cy="563563"/>
          </a:xfrm>
        </p:spPr>
        <p:txBody>
          <a:bodyPr/>
          <a:lstStyle/>
          <a:p>
            <a:pPr eaLnBrk="1" hangingPunct="1">
              <a:defRPr/>
            </a:pPr>
            <a:br>
              <a:rPr lang="en-US" altLang="en-US" sz="2400" b="1" dirty="0">
                <a:solidFill>
                  <a:prstClr val="black"/>
                </a:solidFill>
                <a:ea typeface="+mn-ea"/>
                <a:cs typeface="Arial" charset="0"/>
              </a:rPr>
            </a:br>
            <a:r>
              <a:rPr lang="en-US" altLang="en-US" sz="3200" b="1" dirty="0">
                <a:solidFill>
                  <a:prstClr val="black"/>
                </a:solidFill>
                <a:ea typeface="+mn-ea"/>
                <a:cs typeface="Arial" charset="0"/>
              </a:rPr>
              <a:t>Hyaline Cartilage Connective Tissue (1 of 2) </a:t>
            </a:r>
            <a:br>
              <a:rPr lang="en-US" altLang="en-US" sz="3200" b="1" dirty="0">
                <a:solidFill>
                  <a:prstClr val="black"/>
                </a:solidFill>
                <a:ea typeface="+mn-ea"/>
                <a:cs typeface="Arial" charset="0"/>
              </a:rPr>
            </a:br>
            <a:endParaRPr lang="en-US" sz="3200" dirty="0"/>
          </a:p>
        </p:txBody>
      </p:sp>
      <p:pic>
        <p:nvPicPr>
          <p:cNvPr id="28675" name="Picture 2" descr="Hyaline Cartilage Connective Tissue 400X">
            <a:extLst>
              <a:ext uri="{FF2B5EF4-FFF2-40B4-BE49-F238E27FC236}">
                <a16:creationId xmlns:a16="http://schemas.microsoft.com/office/drawing/2014/main" id="{32B64E7D-903D-BF51-833D-D3BC657A2B1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3138" y="1063625"/>
            <a:ext cx="7239000" cy="542925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descr="400X">
            <a:extLst>
              <a:ext uri="{FF2B5EF4-FFF2-40B4-BE49-F238E27FC236}">
                <a16:creationId xmlns:a16="http://schemas.microsoft.com/office/drawing/2014/main" id="{0748D996-09F1-39BB-EF66-AF88C5C35395}"/>
              </a:ext>
            </a:extLst>
          </p:cNvPr>
          <p:cNvSpPr/>
          <p:nvPr/>
        </p:nvSpPr>
        <p:spPr>
          <a:xfrm>
            <a:off x="7391400" y="6030913"/>
            <a:ext cx="820738" cy="461962"/>
          </a:xfrm>
          <a:prstGeom prst="rect">
            <a:avLst/>
          </a:prstGeom>
        </p:spPr>
        <p:txBody>
          <a:bodyPr wrap="none">
            <a:spAutoFit/>
          </a:bodyPr>
          <a:lstStyle/>
          <a:p>
            <a:pPr>
              <a:defRPr/>
            </a:pPr>
            <a:r>
              <a:rPr lang="en-US" altLang="en-US" sz="2400" b="1" dirty="0">
                <a:solidFill>
                  <a:prstClr val="black"/>
                </a:solidFill>
                <a:ea typeface="+mj-ea"/>
                <a:cs typeface="Arial" charset="0"/>
              </a:rPr>
              <a:t>400X</a:t>
            </a:r>
            <a:endParaRPr lang="en-US" dirty="0">
              <a:cs typeface="Arial" charset="0"/>
            </a:endParaRPr>
          </a:p>
        </p:txBody>
      </p:sp>
      <p:sp>
        <p:nvSpPr>
          <p:cNvPr id="7" name="Rectangle 6">
            <a:extLst>
              <a:ext uri="{FF2B5EF4-FFF2-40B4-BE49-F238E27FC236}">
                <a16:creationId xmlns:a16="http://schemas.microsoft.com/office/drawing/2014/main" id="{E03B6BB9-263B-9C6E-0419-73F58D12428A}"/>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5"/>
  <p:tag name="TPOS"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3273</TotalTime>
  <Words>397</Words>
  <Application>Microsoft Office PowerPoint</Application>
  <PresentationFormat>On-screen Show (4:3)</PresentationFormat>
  <Paragraphs>100</Paragraphs>
  <Slides>20</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 Histology Slides Part 2 Connective Tissues  Photographed by: Mr. James Henry   Labeled and Made Accessible by: Dr. Laila Nimri   Edited by:              Dr. Maya Byfield                      Mr. James Henry               Dist. Prof. Mary Dolnack          Dr. Syed Arif Humayun                            Dr. Essa Farah             Dr. Laila Nimri  </vt:lpstr>
      <vt:lpstr>Loose (Areolar) Connective Tissue (1 of 2) </vt:lpstr>
      <vt:lpstr>Loose (Areolar) Connective Tissue (2 of 2) </vt:lpstr>
      <vt:lpstr>Adipose Connective Tissue (1 of 3)</vt:lpstr>
      <vt:lpstr>Adipose Connective Tissue (2 of 3)</vt:lpstr>
      <vt:lpstr>Adipose Connective Tissue (3 of 3) </vt:lpstr>
      <vt:lpstr>Dense Regular Connective Tissue </vt:lpstr>
      <vt:lpstr>Dense Irregular Connective Tissue </vt:lpstr>
      <vt:lpstr> Hyaline Cartilage Connective Tissue (1 of 2)  </vt:lpstr>
      <vt:lpstr>Hyaline Cartilage Connective Tissue (2 of 2) </vt:lpstr>
      <vt:lpstr>Elastic Cartilage Connective Tissue (1 of 2)</vt:lpstr>
      <vt:lpstr>Elastic Cartilage Connective Tissue (2 of 2) </vt:lpstr>
      <vt:lpstr>Fibrocartilage Connective Tissue (1 of 3) </vt:lpstr>
      <vt:lpstr>Fibrocartilage Connective Tissue (2 of 3) </vt:lpstr>
      <vt:lpstr>Fibrocartilage Connective Tissue (3 of 3) </vt:lpstr>
      <vt:lpstr>Compact Bone Connective Tissue</vt:lpstr>
      <vt:lpstr>Osteon of Compact Bone Connective Tissue (1 of 2) </vt:lpstr>
      <vt:lpstr>Osteon of Compact Bone Connective Tissue (2 of 2) </vt:lpstr>
      <vt:lpstr>Fluid Connective Tissue:  Blood (1 of 2)</vt:lpstr>
      <vt:lpstr>Fluid Connective Tissue:  Blood (2 of 2) </vt:lpstr>
    </vt:vector>
  </TitlesOfParts>
  <Company>Seminole State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and Physiology I</dc:title>
  <dc:creator>Seminole State</dc:creator>
  <cp:lastModifiedBy>Laila Nimri</cp:lastModifiedBy>
  <cp:revision>233</cp:revision>
  <dcterms:created xsi:type="dcterms:W3CDTF">2013-09-06T15:58:57Z</dcterms:created>
  <dcterms:modified xsi:type="dcterms:W3CDTF">2026-01-23T20:56:44Z</dcterms:modified>
</cp:coreProperties>
</file>